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63"/>
  </p:notesMasterIdLst>
  <p:sldIdLst>
    <p:sldId id="261" r:id="rId3"/>
    <p:sldId id="291" r:id="rId4"/>
    <p:sldId id="362" r:id="rId5"/>
    <p:sldId id="277" r:id="rId6"/>
    <p:sldId id="279" r:id="rId7"/>
    <p:sldId id="302" r:id="rId8"/>
    <p:sldId id="390" r:id="rId9"/>
    <p:sldId id="297" r:id="rId10"/>
    <p:sldId id="326" r:id="rId11"/>
    <p:sldId id="380" r:id="rId12"/>
    <p:sldId id="381" r:id="rId13"/>
    <p:sldId id="383" r:id="rId14"/>
    <p:sldId id="384" r:id="rId15"/>
    <p:sldId id="339" r:id="rId16"/>
    <p:sldId id="350" r:id="rId17"/>
    <p:sldId id="340" r:id="rId18"/>
    <p:sldId id="351" r:id="rId19"/>
    <p:sldId id="341" r:id="rId20"/>
    <p:sldId id="353" r:id="rId21"/>
    <p:sldId id="352" r:id="rId22"/>
    <p:sldId id="392" r:id="rId23"/>
    <p:sldId id="327" r:id="rId24"/>
    <p:sldId id="328" r:id="rId25"/>
    <p:sldId id="355" r:id="rId26"/>
    <p:sldId id="281" r:id="rId27"/>
    <p:sldId id="357" r:id="rId28"/>
    <p:sldId id="358" r:id="rId29"/>
    <p:sldId id="359" r:id="rId30"/>
    <p:sldId id="360" r:id="rId31"/>
    <p:sldId id="361" r:id="rId32"/>
    <p:sldId id="330" r:id="rId33"/>
    <p:sldId id="363" r:id="rId34"/>
    <p:sldId id="331" r:id="rId35"/>
    <p:sldId id="332" r:id="rId36"/>
    <p:sldId id="333" r:id="rId37"/>
    <p:sldId id="334" r:id="rId38"/>
    <p:sldId id="335" r:id="rId39"/>
    <p:sldId id="336" r:id="rId40"/>
    <p:sldId id="366" r:id="rId41"/>
    <p:sldId id="338" r:id="rId42"/>
    <p:sldId id="342" r:id="rId43"/>
    <p:sldId id="343" r:id="rId44"/>
    <p:sldId id="367" r:id="rId45"/>
    <p:sldId id="368" r:id="rId46"/>
    <p:sldId id="394" r:id="rId47"/>
    <p:sldId id="369" r:id="rId48"/>
    <p:sldId id="370" r:id="rId49"/>
    <p:sldId id="371" r:id="rId50"/>
    <p:sldId id="393" r:id="rId51"/>
    <p:sldId id="345" r:id="rId52"/>
    <p:sldId id="372" r:id="rId53"/>
    <p:sldId id="373" r:id="rId54"/>
    <p:sldId id="387" r:id="rId55"/>
    <p:sldId id="389" r:id="rId56"/>
    <p:sldId id="376" r:id="rId57"/>
    <p:sldId id="377" r:id="rId58"/>
    <p:sldId id="378" r:id="rId59"/>
    <p:sldId id="379" r:id="rId60"/>
    <p:sldId id="386" r:id="rId61"/>
    <p:sldId id="349" r:id="rId6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uneel kumar" initials="sk" lastIdx="1" clrIdx="0">
    <p:extLst>
      <p:ext uri="{19B8F6BF-5375-455C-9EA6-DF929625EA0E}">
        <p15:presenceInfo xmlns:p15="http://schemas.microsoft.com/office/powerpoint/2012/main" userId="5cbad9d67ab1c1aa"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6844" autoAdjust="0"/>
    <p:restoredTop sz="94660"/>
  </p:normalViewPr>
  <p:slideViewPr>
    <p:cSldViewPr snapToGrid="0">
      <p:cViewPr>
        <p:scale>
          <a:sx n="66" d="100"/>
          <a:sy n="66" d="100"/>
        </p:scale>
        <p:origin x="1704" y="398"/>
      </p:cViewPr>
      <p:guideLst/>
    </p:cSldViewPr>
  </p:slideViewPr>
  <p:notesTextViewPr>
    <p:cViewPr>
      <p:scale>
        <a:sx n="1" d="1"/>
        <a:sy n="1" d="1"/>
      </p:scale>
      <p:origin x="0" y="0"/>
    </p:cViewPr>
  </p:notesTextViewPr>
  <p:sorterViewPr>
    <p:cViewPr>
      <p:scale>
        <a:sx n="100" d="100"/>
        <a:sy n="100" d="100"/>
      </p:scale>
      <p:origin x="0" y="-6019"/>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notesMaster" Target="notesMasters/notesMaster1.xml"/><Relationship Id="rId68"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61" Type="http://schemas.openxmlformats.org/officeDocument/2006/relationships/slide" Target="slides/slide59.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commentAuthors" Target="commentAuthor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theme" Target="theme/theme1.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6A413C-E932-4DA9-AEFD-10970EED8272}" type="datetimeFigureOut">
              <a:rPr lang="en-IN" smtClean="0"/>
              <a:t>30-04-2022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C1FE5CC-EBAC-439B-9A19-D1E266071276}" type="slidenum">
              <a:rPr lang="en-IN" smtClean="0"/>
              <a:t>‹#›</a:t>
            </a:fld>
            <a:endParaRPr lang="en-IN"/>
          </a:p>
        </p:txBody>
      </p:sp>
    </p:spTree>
    <p:extLst>
      <p:ext uri="{BB962C8B-B14F-4D97-AF65-F5344CB8AC3E}">
        <p14:creationId xmlns:p14="http://schemas.microsoft.com/office/powerpoint/2010/main" val="36382117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C1FE5CC-EBAC-439B-9A19-D1E266071276}" type="slidenum">
              <a:rPr lang="en-IN" smtClean="0"/>
              <a:t>2</a:t>
            </a:fld>
            <a:endParaRPr lang="en-IN"/>
          </a:p>
        </p:txBody>
      </p:sp>
    </p:spTree>
    <p:extLst>
      <p:ext uri="{BB962C8B-B14F-4D97-AF65-F5344CB8AC3E}">
        <p14:creationId xmlns:p14="http://schemas.microsoft.com/office/powerpoint/2010/main" val="7250585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C1FE5CC-EBAC-439B-9A19-D1E266071276}" type="slidenum">
              <a:rPr lang="en-IN" smtClean="0"/>
              <a:t>22</a:t>
            </a:fld>
            <a:endParaRPr lang="en-IN"/>
          </a:p>
        </p:txBody>
      </p:sp>
    </p:spTree>
    <p:extLst>
      <p:ext uri="{BB962C8B-B14F-4D97-AF65-F5344CB8AC3E}">
        <p14:creationId xmlns:p14="http://schemas.microsoft.com/office/powerpoint/2010/main" val="3387805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238FA3-189B-4AA8-9E46-1FED810FB611}"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1574290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C1FE5CC-EBAC-439B-9A19-D1E266071276}" type="slidenum">
              <a:rPr lang="en-IN" smtClean="0"/>
              <a:t>29</a:t>
            </a:fld>
            <a:endParaRPr lang="en-IN"/>
          </a:p>
        </p:txBody>
      </p:sp>
    </p:spTree>
    <p:extLst>
      <p:ext uri="{BB962C8B-B14F-4D97-AF65-F5344CB8AC3E}">
        <p14:creationId xmlns:p14="http://schemas.microsoft.com/office/powerpoint/2010/main" val="28312966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B02831-D5D7-4B16-9DCF-3273EB68D66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0AA2BEB3-5701-4205-8ABF-A8F1ADEFD83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F7BCEA62-1B73-4617-A2FA-1124BA8CAAE3}"/>
              </a:ext>
            </a:extLst>
          </p:cNvPr>
          <p:cNvSpPr>
            <a:spLocks noGrp="1"/>
          </p:cNvSpPr>
          <p:nvPr>
            <p:ph type="dt" sz="half" idx="10"/>
          </p:nvPr>
        </p:nvSpPr>
        <p:spPr/>
        <p:txBody>
          <a:bodyPr/>
          <a:lstStyle/>
          <a:p>
            <a:fld id="{EDD59F0E-F14F-4D68-8683-14ADCF3FC52D}" type="datetimeFigureOut">
              <a:rPr lang="en-IN" smtClean="0"/>
              <a:t>30-04-2022</a:t>
            </a:fld>
            <a:endParaRPr lang="en-IN"/>
          </a:p>
        </p:txBody>
      </p:sp>
      <p:sp>
        <p:nvSpPr>
          <p:cNvPr id="5" name="Footer Placeholder 4">
            <a:extLst>
              <a:ext uri="{FF2B5EF4-FFF2-40B4-BE49-F238E27FC236}">
                <a16:creationId xmlns:a16="http://schemas.microsoft.com/office/drawing/2014/main" id="{FC8BCCE5-DDD3-4263-BFC4-643934AF734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71C4C6F-25DA-489B-A1AF-2EEB6DF3867B}"/>
              </a:ext>
            </a:extLst>
          </p:cNvPr>
          <p:cNvSpPr>
            <a:spLocks noGrp="1"/>
          </p:cNvSpPr>
          <p:nvPr>
            <p:ph type="sldNum" sz="quarter" idx="12"/>
          </p:nvPr>
        </p:nvSpPr>
        <p:spPr/>
        <p:txBody>
          <a:bodyPr/>
          <a:lstStyle/>
          <a:p>
            <a:fld id="{89D708E6-115D-497C-830C-37A25E0DC283}" type="slidenum">
              <a:rPr lang="en-IN" smtClean="0"/>
              <a:t>‹#›</a:t>
            </a:fld>
            <a:endParaRPr lang="en-IN"/>
          </a:p>
        </p:txBody>
      </p:sp>
    </p:spTree>
    <p:extLst>
      <p:ext uri="{BB962C8B-B14F-4D97-AF65-F5344CB8AC3E}">
        <p14:creationId xmlns:p14="http://schemas.microsoft.com/office/powerpoint/2010/main" val="42664255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C2904E-06ED-45E0-BA8B-DE94ED66DC94}"/>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F7BE86BD-E731-4DDA-B621-E4C09D4227D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FCAF4F1-C90C-4FCD-B938-E9C7ED5009FC}"/>
              </a:ext>
            </a:extLst>
          </p:cNvPr>
          <p:cNvSpPr>
            <a:spLocks noGrp="1"/>
          </p:cNvSpPr>
          <p:nvPr>
            <p:ph type="dt" sz="half" idx="10"/>
          </p:nvPr>
        </p:nvSpPr>
        <p:spPr/>
        <p:txBody>
          <a:bodyPr/>
          <a:lstStyle/>
          <a:p>
            <a:fld id="{EDD59F0E-F14F-4D68-8683-14ADCF3FC52D}" type="datetimeFigureOut">
              <a:rPr lang="en-IN" smtClean="0"/>
              <a:t>30-04-2022</a:t>
            </a:fld>
            <a:endParaRPr lang="en-IN"/>
          </a:p>
        </p:txBody>
      </p:sp>
      <p:sp>
        <p:nvSpPr>
          <p:cNvPr id="5" name="Footer Placeholder 4">
            <a:extLst>
              <a:ext uri="{FF2B5EF4-FFF2-40B4-BE49-F238E27FC236}">
                <a16:creationId xmlns:a16="http://schemas.microsoft.com/office/drawing/2014/main" id="{1730FF99-227B-4B28-8B44-F727B2C3A8E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BA52662-562C-4270-B771-E595F92EAB10}"/>
              </a:ext>
            </a:extLst>
          </p:cNvPr>
          <p:cNvSpPr>
            <a:spLocks noGrp="1"/>
          </p:cNvSpPr>
          <p:nvPr>
            <p:ph type="sldNum" sz="quarter" idx="12"/>
          </p:nvPr>
        </p:nvSpPr>
        <p:spPr/>
        <p:txBody>
          <a:bodyPr/>
          <a:lstStyle/>
          <a:p>
            <a:fld id="{89D708E6-115D-497C-830C-37A25E0DC283}" type="slidenum">
              <a:rPr lang="en-IN" smtClean="0"/>
              <a:t>‹#›</a:t>
            </a:fld>
            <a:endParaRPr lang="en-IN"/>
          </a:p>
        </p:txBody>
      </p:sp>
    </p:spTree>
    <p:extLst>
      <p:ext uri="{BB962C8B-B14F-4D97-AF65-F5344CB8AC3E}">
        <p14:creationId xmlns:p14="http://schemas.microsoft.com/office/powerpoint/2010/main" val="35443663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8BB0288-0E4B-47AE-B40D-FDD1E600691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8B93611-D27B-44ED-9551-BD930C64C41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6A00F3B-78EB-4971-A0E6-E350F530EC60}"/>
              </a:ext>
            </a:extLst>
          </p:cNvPr>
          <p:cNvSpPr>
            <a:spLocks noGrp="1"/>
          </p:cNvSpPr>
          <p:nvPr>
            <p:ph type="dt" sz="half" idx="10"/>
          </p:nvPr>
        </p:nvSpPr>
        <p:spPr/>
        <p:txBody>
          <a:bodyPr/>
          <a:lstStyle/>
          <a:p>
            <a:fld id="{EDD59F0E-F14F-4D68-8683-14ADCF3FC52D}" type="datetimeFigureOut">
              <a:rPr lang="en-IN" smtClean="0"/>
              <a:t>30-04-2022</a:t>
            </a:fld>
            <a:endParaRPr lang="en-IN"/>
          </a:p>
        </p:txBody>
      </p:sp>
      <p:sp>
        <p:nvSpPr>
          <p:cNvPr id="5" name="Footer Placeholder 4">
            <a:extLst>
              <a:ext uri="{FF2B5EF4-FFF2-40B4-BE49-F238E27FC236}">
                <a16:creationId xmlns:a16="http://schemas.microsoft.com/office/drawing/2014/main" id="{D5AF6810-2AA8-4B8D-8B18-B78DBFB5877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2FA3531-8270-4E5F-A8B2-8C5C13D9465F}"/>
              </a:ext>
            </a:extLst>
          </p:cNvPr>
          <p:cNvSpPr>
            <a:spLocks noGrp="1"/>
          </p:cNvSpPr>
          <p:nvPr>
            <p:ph type="sldNum" sz="quarter" idx="12"/>
          </p:nvPr>
        </p:nvSpPr>
        <p:spPr/>
        <p:txBody>
          <a:bodyPr/>
          <a:lstStyle/>
          <a:p>
            <a:fld id="{89D708E6-115D-497C-830C-37A25E0DC283}" type="slidenum">
              <a:rPr lang="en-IN" smtClean="0"/>
              <a:t>‹#›</a:t>
            </a:fld>
            <a:endParaRPr lang="en-IN"/>
          </a:p>
        </p:txBody>
      </p:sp>
    </p:spTree>
    <p:extLst>
      <p:ext uri="{BB962C8B-B14F-4D97-AF65-F5344CB8AC3E}">
        <p14:creationId xmlns:p14="http://schemas.microsoft.com/office/powerpoint/2010/main" val="51461059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D26EC765-4EEE-40D6-8764-C358A9B0EA2D}" type="datetime3">
              <a:rPr lang="en-US" smtClean="0"/>
              <a:pPr/>
              <a:t>30 April 2022</a:t>
            </a:fld>
            <a:endParaRPr lang="en-US"/>
          </a:p>
        </p:txBody>
      </p:sp>
      <p:sp>
        <p:nvSpPr>
          <p:cNvPr id="5" name="Footer Placeholder 4"/>
          <p:cNvSpPr>
            <a:spLocks noGrp="1"/>
          </p:cNvSpPr>
          <p:nvPr>
            <p:ph type="ftr" sz="quarter" idx="11"/>
          </p:nvPr>
        </p:nvSpPr>
        <p:spPr/>
        <p:txBody>
          <a:bodyPr/>
          <a:lstStyle/>
          <a:p>
            <a:r>
              <a:rPr lang="en-US"/>
              <a:t>Department of CSE</a:t>
            </a:r>
          </a:p>
        </p:txBody>
      </p:sp>
      <p:sp>
        <p:nvSpPr>
          <p:cNvPr id="6" name="Slide Number Placeholder 5"/>
          <p:cNvSpPr>
            <a:spLocks noGrp="1"/>
          </p:cNvSpPr>
          <p:nvPr>
            <p:ph type="sldNum" sz="quarter" idx="12"/>
          </p:nvPr>
        </p:nvSpPr>
        <p:spPr/>
        <p:txBody>
          <a:bodyPr/>
          <a:lstStyle/>
          <a:p>
            <a:fld id="{7B28076C-CE04-4A00-BFAA-A90EA8355859}" type="slidenum">
              <a:rPr lang="en-US" smtClean="0"/>
              <a:pPr/>
              <a:t>‹#›</a:t>
            </a:fld>
            <a:endParaRPr lang="en-US"/>
          </a:p>
        </p:txBody>
      </p:sp>
    </p:spTree>
    <p:extLst>
      <p:ext uri="{BB962C8B-B14F-4D97-AF65-F5344CB8AC3E}">
        <p14:creationId xmlns:p14="http://schemas.microsoft.com/office/powerpoint/2010/main" val="18712346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2414E9F-A237-4082-B37B-D926ADB268EE}" type="datetime3">
              <a:rPr lang="en-US" smtClean="0"/>
              <a:pPr/>
              <a:t>30 April 2022</a:t>
            </a:fld>
            <a:endParaRPr lang="en-US"/>
          </a:p>
        </p:txBody>
      </p:sp>
      <p:sp>
        <p:nvSpPr>
          <p:cNvPr id="5" name="Footer Placeholder 4"/>
          <p:cNvSpPr>
            <a:spLocks noGrp="1"/>
          </p:cNvSpPr>
          <p:nvPr>
            <p:ph type="ftr" sz="quarter" idx="11"/>
          </p:nvPr>
        </p:nvSpPr>
        <p:spPr/>
        <p:txBody>
          <a:bodyPr/>
          <a:lstStyle/>
          <a:p>
            <a:r>
              <a:rPr lang="en-US"/>
              <a:t>Department of CSE</a:t>
            </a:r>
          </a:p>
        </p:txBody>
      </p:sp>
      <p:sp>
        <p:nvSpPr>
          <p:cNvPr id="6" name="Slide Number Placeholder 5"/>
          <p:cNvSpPr>
            <a:spLocks noGrp="1"/>
          </p:cNvSpPr>
          <p:nvPr>
            <p:ph type="sldNum" sz="quarter" idx="12"/>
          </p:nvPr>
        </p:nvSpPr>
        <p:spPr/>
        <p:txBody>
          <a:bodyPr/>
          <a:lstStyle/>
          <a:p>
            <a:fld id="{7B28076C-CE04-4A00-BFAA-A90EA8355859}" type="slidenum">
              <a:rPr lang="en-US" smtClean="0"/>
              <a:pPr/>
              <a:t>‹#›</a:t>
            </a:fld>
            <a:endParaRPr lang="en-US"/>
          </a:p>
        </p:txBody>
      </p:sp>
    </p:spTree>
    <p:extLst>
      <p:ext uri="{BB962C8B-B14F-4D97-AF65-F5344CB8AC3E}">
        <p14:creationId xmlns:p14="http://schemas.microsoft.com/office/powerpoint/2010/main" val="195465270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29643EF-B253-4651-964D-5C22C18A1755}" type="datetime3">
              <a:rPr lang="en-US" smtClean="0"/>
              <a:pPr/>
              <a:t>30 April 2022</a:t>
            </a:fld>
            <a:endParaRPr lang="en-US"/>
          </a:p>
        </p:txBody>
      </p:sp>
      <p:sp>
        <p:nvSpPr>
          <p:cNvPr id="5" name="Footer Placeholder 4"/>
          <p:cNvSpPr>
            <a:spLocks noGrp="1"/>
          </p:cNvSpPr>
          <p:nvPr>
            <p:ph type="ftr" sz="quarter" idx="11"/>
          </p:nvPr>
        </p:nvSpPr>
        <p:spPr/>
        <p:txBody>
          <a:bodyPr/>
          <a:lstStyle/>
          <a:p>
            <a:r>
              <a:rPr lang="en-US"/>
              <a:t>Department of CSE</a:t>
            </a:r>
          </a:p>
        </p:txBody>
      </p:sp>
      <p:sp>
        <p:nvSpPr>
          <p:cNvPr id="6" name="Slide Number Placeholder 5"/>
          <p:cNvSpPr>
            <a:spLocks noGrp="1"/>
          </p:cNvSpPr>
          <p:nvPr>
            <p:ph type="sldNum" sz="quarter" idx="12"/>
          </p:nvPr>
        </p:nvSpPr>
        <p:spPr/>
        <p:txBody>
          <a:bodyPr/>
          <a:lstStyle/>
          <a:p>
            <a:fld id="{7B28076C-CE04-4A00-BFAA-A90EA8355859}" type="slidenum">
              <a:rPr lang="en-US" smtClean="0"/>
              <a:pPr/>
              <a:t>‹#›</a:t>
            </a:fld>
            <a:endParaRPr lang="en-US"/>
          </a:p>
        </p:txBody>
      </p:sp>
    </p:spTree>
    <p:extLst>
      <p:ext uri="{BB962C8B-B14F-4D97-AF65-F5344CB8AC3E}">
        <p14:creationId xmlns:p14="http://schemas.microsoft.com/office/powerpoint/2010/main" val="59182840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9EAEA68-FEEF-400D-AE97-0743E2B01B36}" type="datetime3">
              <a:rPr lang="en-US" smtClean="0"/>
              <a:pPr/>
              <a:t>30 April 2022</a:t>
            </a:fld>
            <a:endParaRPr lang="en-US"/>
          </a:p>
        </p:txBody>
      </p:sp>
      <p:sp>
        <p:nvSpPr>
          <p:cNvPr id="6" name="Footer Placeholder 5"/>
          <p:cNvSpPr>
            <a:spLocks noGrp="1"/>
          </p:cNvSpPr>
          <p:nvPr>
            <p:ph type="ftr" sz="quarter" idx="11"/>
          </p:nvPr>
        </p:nvSpPr>
        <p:spPr/>
        <p:txBody>
          <a:bodyPr/>
          <a:lstStyle/>
          <a:p>
            <a:r>
              <a:rPr lang="en-US"/>
              <a:t>Department of CSE</a:t>
            </a:r>
          </a:p>
        </p:txBody>
      </p:sp>
      <p:sp>
        <p:nvSpPr>
          <p:cNvPr id="7" name="Slide Number Placeholder 6"/>
          <p:cNvSpPr>
            <a:spLocks noGrp="1"/>
          </p:cNvSpPr>
          <p:nvPr>
            <p:ph type="sldNum" sz="quarter" idx="12"/>
          </p:nvPr>
        </p:nvSpPr>
        <p:spPr/>
        <p:txBody>
          <a:bodyPr/>
          <a:lstStyle/>
          <a:p>
            <a:fld id="{7B28076C-CE04-4A00-BFAA-A90EA8355859}" type="slidenum">
              <a:rPr lang="en-US" smtClean="0"/>
              <a:pPr/>
              <a:t>‹#›</a:t>
            </a:fld>
            <a:endParaRPr lang="en-US"/>
          </a:p>
        </p:txBody>
      </p:sp>
    </p:spTree>
    <p:extLst>
      <p:ext uri="{BB962C8B-B14F-4D97-AF65-F5344CB8AC3E}">
        <p14:creationId xmlns:p14="http://schemas.microsoft.com/office/powerpoint/2010/main" val="159960660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04555E2-DE6E-4EB6-8DFA-DC17E6D6B29D}" type="datetime3">
              <a:rPr lang="en-US" smtClean="0"/>
              <a:pPr/>
              <a:t>30 April 2022</a:t>
            </a:fld>
            <a:endParaRPr lang="en-US"/>
          </a:p>
        </p:txBody>
      </p:sp>
      <p:sp>
        <p:nvSpPr>
          <p:cNvPr id="8" name="Footer Placeholder 7"/>
          <p:cNvSpPr>
            <a:spLocks noGrp="1"/>
          </p:cNvSpPr>
          <p:nvPr>
            <p:ph type="ftr" sz="quarter" idx="11"/>
          </p:nvPr>
        </p:nvSpPr>
        <p:spPr/>
        <p:txBody>
          <a:bodyPr/>
          <a:lstStyle/>
          <a:p>
            <a:r>
              <a:rPr lang="en-US"/>
              <a:t>Department of CSE</a:t>
            </a:r>
          </a:p>
        </p:txBody>
      </p:sp>
      <p:sp>
        <p:nvSpPr>
          <p:cNvPr id="9" name="Slide Number Placeholder 8"/>
          <p:cNvSpPr>
            <a:spLocks noGrp="1"/>
          </p:cNvSpPr>
          <p:nvPr>
            <p:ph type="sldNum" sz="quarter" idx="12"/>
          </p:nvPr>
        </p:nvSpPr>
        <p:spPr/>
        <p:txBody>
          <a:bodyPr/>
          <a:lstStyle/>
          <a:p>
            <a:fld id="{7B28076C-CE04-4A00-BFAA-A90EA8355859}" type="slidenum">
              <a:rPr lang="en-US" smtClean="0"/>
              <a:pPr/>
              <a:t>‹#›</a:t>
            </a:fld>
            <a:endParaRPr lang="en-US"/>
          </a:p>
        </p:txBody>
      </p:sp>
    </p:spTree>
    <p:extLst>
      <p:ext uri="{BB962C8B-B14F-4D97-AF65-F5344CB8AC3E}">
        <p14:creationId xmlns:p14="http://schemas.microsoft.com/office/powerpoint/2010/main" val="62134681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A9C9DA3-207B-4128-A780-0899C9C276AD}" type="datetime3">
              <a:rPr lang="en-US" smtClean="0"/>
              <a:pPr/>
              <a:t>30 April 2022</a:t>
            </a:fld>
            <a:endParaRPr lang="en-US"/>
          </a:p>
        </p:txBody>
      </p:sp>
      <p:sp>
        <p:nvSpPr>
          <p:cNvPr id="4" name="Footer Placeholder 3"/>
          <p:cNvSpPr>
            <a:spLocks noGrp="1"/>
          </p:cNvSpPr>
          <p:nvPr>
            <p:ph type="ftr" sz="quarter" idx="11"/>
          </p:nvPr>
        </p:nvSpPr>
        <p:spPr/>
        <p:txBody>
          <a:bodyPr/>
          <a:lstStyle/>
          <a:p>
            <a:r>
              <a:rPr lang="en-US"/>
              <a:t>Department of CSE</a:t>
            </a:r>
          </a:p>
        </p:txBody>
      </p:sp>
      <p:sp>
        <p:nvSpPr>
          <p:cNvPr id="5" name="Slide Number Placeholder 4"/>
          <p:cNvSpPr>
            <a:spLocks noGrp="1"/>
          </p:cNvSpPr>
          <p:nvPr>
            <p:ph type="sldNum" sz="quarter" idx="12"/>
          </p:nvPr>
        </p:nvSpPr>
        <p:spPr/>
        <p:txBody>
          <a:bodyPr/>
          <a:lstStyle/>
          <a:p>
            <a:fld id="{7B28076C-CE04-4A00-BFAA-A90EA8355859}" type="slidenum">
              <a:rPr lang="en-US" smtClean="0"/>
              <a:pPr/>
              <a:t>‹#›</a:t>
            </a:fld>
            <a:endParaRPr lang="en-US"/>
          </a:p>
        </p:txBody>
      </p:sp>
    </p:spTree>
    <p:extLst>
      <p:ext uri="{BB962C8B-B14F-4D97-AF65-F5344CB8AC3E}">
        <p14:creationId xmlns:p14="http://schemas.microsoft.com/office/powerpoint/2010/main" val="386227208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828E112-8377-45A9-BD19-18629BBD0547}" type="datetime3">
              <a:rPr lang="en-US" smtClean="0"/>
              <a:pPr/>
              <a:t>30 April 2022</a:t>
            </a:fld>
            <a:endParaRPr lang="en-US"/>
          </a:p>
        </p:txBody>
      </p:sp>
      <p:sp>
        <p:nvSpPr>
          <p:cNvPr id="3" name="Footer Placeholder 2"/>
          <p:cNvSpPr>
            <a:spLocks noGrp="1"/>
          </p:cNvSpPr>
          <p:nvPr>
            <p:ph type="ftr" sz="quarter" idx="11"/>
          </p:nvPr>
        </p:nvSpPr>
        <p:spPr/>
        <p:txBody>
          <a:bodyPr/>
          <a:lstStyle/>
          <a:p>
            <a:r>
              <a:rPr lang="en-US"/>
              <a:t>Department of CSE</a:t>
            </a:r>
          </a:p>
        </p:txBody>
      </p:sp>
      <p:sp>
        <p:nvSpPr>
          <p:cNvPr id="4" name="Slide Number Placeholder 3"/>
          <p:cNvSpPr>
            <a:spLocks noGrp="1"/>
          </p:cNvSpPr>
          <p:nvPr>
            <p:ph type="sldNum" sz="quarter" idx="12"/>
          </p:nvPr>
        </p:nvSpPr>
        <p:spPr/>
        <p:txBody>
          <a:bodyPr/>
          <a:lstStyle/>
          <a:p>
            <a:fld id="{7B28076C-CE04-4A00-BFAA-A90EA8355859}" type="slidenum">
              <a:rPr lang="en-US" smtClean="0"/>
              <a:pPr/>
              <a:t>‹#›</a:t>
            </a:fld>
            <a:endParaRPr lang="en-US"/>
          </a:p>
        </p:txBody>
      </p:sp>
    </p:spTree>
    <p:extLst>
      <p:ext uri="{BB962C8B-B14F-4D97-AF65-F5344CB8AC3E}">
        <p14:creationId xmlns:p14="http://schemas.microsoft.com/office/powerpoint/2010/main" val="202408241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89DA7BD-A364-4835-B5C3-69F4869872EB}" type="datetime3">
              <a:rPr lang="en-US" smtClean="0"/>
              <a:pPr/>
              <a:t>30 April 2022</a:t>
            </a:fld>
            <a:endParaRPr lang="en-US"/>
          </a:p>
        </p:txBody>
      </p:sp>
      <p:sp>
        <p:nvSpPr>
          <p:cNvPr id="6" name="Footer Placeholder 5"/>
          <p:cNvSpPr>
            <a:spLocks noGrp="1"/>
          </p:cNvSpPr>
          <p:nvPr>
            <p:ph type="ftr" sz="quarter" idx="11"/>
          </p:nvPr>
        </p:nvSpPr>
        <p:spPr/>
        <p:txBody>
          <a:bodyPr/>
          <a:lstStyle/>
          <a:p>
            <a:r>
              <a:rPr lang="en-US"/>
              <a:t>Department of CSE</a:t>
            </a:r>
          </a:p>
        </p:txBody>
      </p:sp>
      <p:sp>
        <p:nvSpPr>
          <p:cNvPr id="7" name="Slide Number Placeholder 6"/>
          <p:cNvSpPr>
            <a:spLocks noGrp="1"/>
          </p:cNvSpPr>
          <p:nvPr>
            <p:ph type="sldNum" sz="quarter" idx="12"/>
          </p:nvPr>
        </p:nvSpPr>
        <p:spPr/>
        <p:txBody>
          <a:bodyPr/>
          <a:lstStyle/>
          <a:p>
            <a:fld id="{7B28076C-CE04-4A00-BFAA-A90EA8355859}" type="slidenum">
              <a:rPr lang="en-US" smtClean="0"/>
              <a:pPr/>
              <a:t>‹#›</a:t>
            </a:fld>
            <a:endParaRPr lang="en-US"/>
          </a:p>
        </p:txBody>
      </p:sp>
    </p:spTree>
    <p:extLst>
      <p:ext uri="{BB962C8B-B14F-4D97-AF65-F5344CB8AC3E}">
        <p14:creationId xmlns:p14="http://schemas.microsoft.com/office/powerpoint/2010/main" val="2207693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0897D-AF72-40E8-B9D1-B07E9E8A4FAA}"/>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0FFDEB4C-7366-4D54-B7AC-3F3EB1A1876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81F8CB4-2EAF-4282-BF70-F65D0716DD62}"/>
              </a:ext>
            </a:extLst>
          </p:cNvPr>
          <p:cNvSpPr>
            <a:spLocks noGrp="1"/>
          </p:cNvSpPr>
          <p:nvPr>
            <p:ph type="dt" sz="half" idx="10"/>
          </p:nvPr>
        </p:nvSpPr>
        <p:spPr/>
        <p:txBody>
          <a:bodyPr/>
          <a:lstStyle/>
          <a:p>
            <a:fld id="{EDD59F0E-F14F-4D68-8683-14ADCF3FC52D}" type="datetimeFigureOut">
              <a:rPr lang="en-IN" smtClean="0"/>
              <a:t>30-04-2022</a:t>
            </a:fld>
            <a:endParaRPr lang="en-IN"/>
          </a:p>
        </p:txBody>
      </p:sp>
      <p:sp>
        <p:nvSpPr>
          <p:cNvPr id="5" name="Footer Placeholder 4">
            <a:extLst>
              <a:ext uri="{FF2B5EF4-FFF2-40B4-BE49-F238E27FC236}">
                <a16:creationId xmlns:a16="http://schemas.microsoft.com/office/drawing/2014/main" id="{79D736A4-158B-4A0F-849E-D3F8C495DAD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412D994-FCEC-4CB1-8AA1-117C8BB3893E}"/>
              </a:ext>
            </a:extLst>
          </p:cNvPr>
          <p:cNvSpPr>
            <a:spLocks noGrp="1"/>
          </p:cNvSpPr>
          <p:nvPr>
            <p:ph type="sldNum" sz="quarter" idx="12"/>
          </p:nvPr>
        </p:nvSpPr>
        <p:spPr/>
        <p:txBody>
          <a:bodyPr/>
          <a:lstStyle/>
          <a:p>
            <a:fld id="{89D708E6-115D-497C-830C-37A25E0DC283}" type="slidenum">
              <a:rPr lang="en-IN" smtClean="0"/>
              <a:t>‹#›</a:t>
            </a:fld>
            <a:endParaRPr lang="en-IN"/>
          </a:p>
        </p:txBody>
      </p:sp>
    </p:spTree>
    <p:extLst>
      <p:ext uri="{BB962C8B-B14F-4D97-AF65-F5344CB8AC3E}">
        <p14:creationId xmlns:p14="http://schemas.microsoft.com/office/powerpoint/2010/main" val="218094454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3E59191-5CCA-41B9-93A5-50C4E62DD0DE}" type="datetime3">
              <a:rPr lang="en-US" smtClean="0"/>
              <a:pPr/>
              <a:t>30 April 2022</a:t>
            </a:fld>
            <a:endParaRPr lang="en-US"/>
          </a:p>
        </p:txBody>
      </p:sp>
      <p:sp>
        <p:nvSpPr>
          <p:cNvPr id="6" name="Footer Placeholder 5"/>
          <p:cNvSpPr>
            <a:spLocks noGrp="1"/>
          </p:cNvSpPr>
          <p:nvPr>
            <p:ph type="ftr" sz="quarter" idx="11"/>
          </p:nvPr>
        </p:nvSpPr>
        <p:spPr/>
        <p:txBody>
          <a:bodyPr/>
          <a:lstStyle/>
          <a:p>
            <a:r>
              <a:rPr lang="en-US"/>
              <a:t>Department of CSE</a:t>
            </a:r>
          </a:p>
        </p:txBody>
      </p:sp>
      <p:sp>
        <p:nvSpPr>
          <p:cNvPr id="7" name="Slide Number Placeholder 6"/>
          <p:cNvSpPr>
            <a:spLocks noGrp="1"/>
          </p:cNvSpPr>
          <p:nvPr>
            <p:ph type="sldNum" sz="quarter" idx="12"/>
          </p:nvPr>
        </p:nvSpPr>
        <p:spPr/>
        <p:txBody>
          <a:bodyPr/>
          <a:lstStyle/>
          <a:p>
            <a:fld id="{7B28076C-CE04-4A00-BFAA-A90EA8355859}" type="slidenum">
              <a:rPr lang="en-US" smtClean="0"/>
              <a:pPr/>
              <a:t>‹#›</a:t>
            </a:fld>
            <a:endParaRPr lang="en-US"/>
          </a:p>
        </p:txBody>
      </p:sp>
    </p:spTree>
    <p:extLst>
      <p:ext uri="{BB962C8B-B14F-4D97-AF65-F5344CB8AC3E}">
        <p14:creationId xmlns:p14="http://schemas.microsoft.com/office/powerpoint/2010/main" val="132010624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5A40CD3-6E5F-40AF-B983-BCBC5BE7EFA8}" type="datetime3">
              <a:rPr lang="en-US" smtClean="0"/>
              <a:pPr/>
              <a:t>30 April 2022</a:t>
            </a:fld>
            <a:endParaRPr lang="en-US"/>
          </a:p>
        </p:txBody>
      </p:sp>
      <p:sp>
        <p:nvSpPr>
          <p:cNvPr id="5" name="Footer Placeholder 4"/>
          <p:cNvSpPr>
            <a:spLocks noGrp="1"/>
          </p:cNvSpPr>
          <p:nvPr>
            <p:ph type="ftr" sz="quarter" idx="11"/>
          </p:nvPr>
        </p:nvSpPr>
        <p:spPr/>
        <p:txBody>
          <a:bodyPr/>
          <a:lstStyle/>
          <a:p>
            <a:r>
              <a:rPr lang="en-US"/>
              <a:t>Department of CSE</a:t>
            </a:r>
          </a:p>
        </p:txBody>
      </p:sp>
      <p:sp>
        <p:nvSpPr>
          <p:cNvPr id="6" name="Slide Number Placeholder 5"/>
          <p:cNvSpPr>
            <a:spLocks noGrp="1"/>
          </p:cNvSpPr>
          <p:nvPr>
            <p:ph type="sldNum" sz="quarter" idx="12"/>
          </p:nvPr>
        </p:nvSpPr>
        <p:spPr/>
        <p:txBody>
          <a:bodyPr/>
          <a:lstStyle/>
          <a:p>
            <a:fld id="{7B28076C-CE04-4A00-BFAA-A90EA8355859}" type="slidenum">
              <a:rPr lang="en-US" smtClean="0"/>
              <a:pPr/>
              <a:t>‹#›</a:t>
            </a:fld>
            <a:endParaRPr lang="en-US"/>
          </a:p>
        </p:txBody>
      </p:sp>
    </p:spTree>
    <p:extLst>
      <p:ext uri="{BB962C8B-B14F-4D97-AF65-F5344CB8AC3E}">
        <p14:creationId xmlns:p14="http://schemas.microsoft.com/office/powerpoint/2010/main" val="183005220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4D0355-2878-40EF-BB47-0AEFF38312E9}" type="datetime3">
              <a:rPr lang="en-US" smtClean="0"/>
              <a:pPr/>
              <a:t>30 April 2022</a:t>
            </a:fld>
            <a:endParaRPr lang="en-US"/>
          </a:p>
        </p:txBody>
      </p:sp>
      <p:sp>
        <p:nvSpPr>
          <p:cNvPr id="5" name="Footer Placeholder 4"/>
          <p:cNvSpPr>
            <a:spLocks noGrp="1"/>
          </p:cNvSpPr>
          <p:nvPr>
            <p:ph type="ftr" sz="quarter" idx="11"/>
          </p:nvPr>
        </p:nvSpPr>
        <p:spPr/>
        <p:txBody>
          <a:bodyPr/>
          <a:lstStyle/>
          <a:p>
            <a:r>
              <a:rPr lang="en-US"/>
              <a:t>Department of CSE</a:t>
            </a:r>
          </a:p>
        </p:txBody>
      </p:sp>
      <p:sp>
        <p:nvSpPr>
          <p:cNvPr id="6" name="Slide Number Placeholder 5"/>
          <p:cNvSpPr>
            <a:spLocks noGrp="1"/>
          </p:cNvSpPr>
          <p:nvPr>
            <p:ph type="sldNum" sz="quarter" idx="12"/>
          </p:nvPr>
        </p:nvSpPr>
        <p:spPr/>
        <p:txBody>
          <a:bodyPr/>
          <a:lstStyle/>
          <a:p>
            <a:fld id="{7B28076C-CE04-4A00-BFAA-A90EA8355859}" type="slidenum">
              <a:rPr lang="en-US" smtClean="0"/>
              <a:pPr/>
              <a:t>‹#›</a:t>
            </a:fld>
            <a:endParaRPr lang="en-US"/>
          </a:p>
        </p:txBody>
      </p:sp>
    </p:spTree>
    <p:extLst>
      <p:ext uri="{BB962C8B-B14F-4D97-AF65-F5344CB8AC3E}">
        <p14:creationId xmlns:p14="http://schemas.microsoft.com/office/powerpoint/2010/main" val="24362664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1F09A0-D3DA-4391-9EEE-F040B5C4E60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C4F2F0F5-9FC8-4F5A-8B3A-13978568FB3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617F638-FF01-4FF8-8773-58C8907FC116}"/>
              </a:ext>
            </a:extLst>
          </p:cNvPr>
          <p:cNvSpPr>
            <a:spLocks noGrp="1"/>
          </p:cNvSpPr>
          <p:nvPr>
            <p:ph type="dt" sz="half" idx="10"/>
          </p:nvPr>
        </p:nvSpPr>
        <p:spPr/>
        <p:txBody>
          <a:bodyPr/>
          <a:lstStyle/>
          <a:p>
            <a:fld id="{EDD59F0E-F14F-4D68-8683-14ADCF3FC52D}" type="datetimeFigureOut">
              <a:rPr lang="en-IN" smtClean="0"/>
              <a:t>30-04-2022</a:t>
            </a:fld>
            <a:endParaRPr lang="en-IN"/>
          </a:p>
        </p:txBody>
      </p:sp>
      <p:sp>
        <p:nvSpPr>
          <p:cNvPr id="5" name="Footer Placeholder 4">
            <a:extLst>
              <a:ext uri="{FF2B5EF4-FFF2-40B4-BE49-F238E27FC236}">
                <a16:creationId xmlns:a16="http://schemas.microsoft.com/office/drawing/2014/main" id="{036CFCCE-F5EB-4405-8B37-5CB8E22E0B4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609B3FA-1CF0-42F2-BF00-6743AB4157AC}"/>
              </a:ext>
            </a:extLst>
          </p:cNvPr>
          <p:cNvSpPr>
            <a:spLocks noGrp="1"/>
          </p:cNvSpPr>
          <p:nvPr>
            <p:ph type="sldNum" sz="quarter" idx="12"/>
          </p:nvPr>
        </p:nvSpPr>
        <p:spPr/>
        <p:txBody>
          <a:bodyPr/>
          <a:lstStyle/>
          <a:p>
            <a:fld id="{89D708E6-115D-497C-830C-37A25E0DC283}" type="slidenum">
              <a:rPr lang="en-IN" smtClean="0"/>
              <a:t>‹#›</a:t>
            </a:fld>
            <a:endParaRPr lang="en-IN"/>
          </a:p>
        </p:txBody>
      </p:sp>
    </p:spTree>
    <p:extLst>
      <p:ext uri="{BB962C8B-B14F-4D97-AF65-F5344CB8AC3E}">
        <p14:creationId xmlns:p14="http://schemas.microsoft.com/office/powerpoint/2010/main" val="7782513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D4F77F-A5CE-481F-B64E-54A45F44DC80}"/>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55B1AF82-AE58-4628-9E60-3444AB75971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7261DB60-D939-4CBD-B479-4A84C66FAF5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9F4D5581-4BC7-4CBF-AE7F-C649EBE356EC}"/>
              </a:ext>
            </a:extLst>
          </p:cNvPr>
          <p:cNvSpPr>
            <a:spLocks noGrp="1"/>
          </p:cNvSpPr>
          <p:nvPr>
            <p:ph type="dt" sz="half" idx="10"/>
          </p:nvPr>
        </p:nvSpPr>
        <p:spPr/>
        <p:txBody>
          <a:bodyPr/>
          <a:lstStyle/>
          <a:p>
            <a:fld id="{EDD59F0E-F14F-4D68-8683-14ADCF3FC52D}" type="datetimeFigureOut">
              <a:rPr lang="en-IN" smtClean="0"/>
              <a:t>30-04-2022</a:t>
            </a:fld>
            <a:endParaRPr lang="en-IN"/>
          </a:p>
        </p:txBody>
      </p:sp>
      <p:sp>
        <p:nvSpPr>
          <p:cNvPr id="6" name="Footer Placeholder 5">
            <a:extLst>
              <a:ext uri="{FF2B5EF4-FFF2-40B4-BE49-F238E27FC236}">
                <a16:creationId xmlns:a16="http://schemas.microsoft.com/office/drawing/2014/main" id="{10DFFF70-F402-45B1-BED5-48AEC99A603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667C58B-B1A2-492D-9CFE-9E5F9108930F}"/>
              </a:ext>
            </a:extLst>
          </p:cNvPr>
          <p:cNvSpPr>
            <a:spLocks noGrp="1"/>
          </p:cNvSpPr>
          <p:nvPr>
            <p:ph type="sldNum" sz="quarter" idx="12"/>
          </p:nvPr>
        </p:nvSpPr>
        <p:spPr/>
        <p:txBody>
          <a:bodyPr/>
          <a:lstStyle/>
          <a:p>
            <a:fld id="{89D708E6-115D-497C-830C-37A25E0DC283}" type="slidenum">
              <a:rPr lang="en-IN" smtClean="0"/>
              <a:t>‹#›</a:t>
            </a:fld>
            <a:endParaRPr lang="en-IN"/>
          </a:p>
        </p:txBody>
      </p:sp>
    </p:spTree>
    <p:extLst>
      <p:ext uri="{BB962C8B-B14F-4D97-AF65-F5344CB8AC3E}">
        <p14:creationId xmlns:p14="http://schemas.microsoft.com/office/powerpoint/2010/main" val="20353061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F609CB-F933-4D38-9484-F0C517F3BA49}"/>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AF6775BC-B301-4E3C-876E-F134589CBF1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A8E1E14-C583-4690-879A-60F33AE725A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11D72441-C776-42EB-907A-BA6F267E3E0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5E97B46-0D2F-4456-AA00-F4293B0C577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3BF1228F-20A0-4E8A-8D72-F5D89A6195BA}"/>
              </a:ext>
            </a:extLst>
          </p:cNvPr>
          <p:cNvSpPr>
            <a:spLocks noGrp="1"/>
          </p:cNvSpPr>
          <p:nvPr>
            <p:ph type="dt" sz="half" idx="10"/>
          </p:nvPr>
        </p:nvSpPr>
        <p:spPr/>
        <p:txBody>
          <a:bodyPr/>
          <a:lstStyle/>
          <a:p>
            <a:fld id="{EDD59F0E-F14F-4D68-8683-14ADCF3FC52D}" type="datetimeFigureOut">
              <a:rPr lang="en-IN" smtClean="0"/>
              <a:t>30-04-2022</a:t>
            </a:fld>
            <a:endParaRPr lang="en-IN"/>
          </a:p>
        </p:txBody>
      </p:sp>
      <p:sp>
        <p:nvSpPr>
          <p:cNvPr id="8" name="Footer Placeholder 7">
            <a:extLst>
              <a:ext uri="{FF2B5EF4-FFF2-40B4-BE49-F238E27FC236}">
                <a16:creationId xmlns:a16="http://schemas.microsoft.com/office/drawing/2014/main" id="{EF53761B-238F-46EF-B676-77FDD0245F28}"/>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9800BA7D-5C6E-48BB-B5A6-9EA06739CF6A}"/>
              </a:ext>
            </a:extLst>
          </p:cNvPr>
          <p:cNvSpPr>
            <a:spLocks noGrp="1"/>
          </p:cNvSpPr>
          <p:nvPr>
            <p:ph type="sldNum" sz="quarter" idx="12"/>
          </p:nvPr>
        </p:nvSpPr>
        <p:spPr/>
        <p:txBody>
          <a:bodyPr/>
          <a:lstStyle/>
          <a:p>
            <a:fld id="{89D708E6-115D-497C-830C-37A25E0DC283}" type="slidenum">
              <a:rPr lang="en-IN" smtClean="0"/>
              <a:t>‹#›</a:t>
            </a:fld>
            <a:endParaRPr lang="en-IN"/>
          </a:p>
        </p:txBody>
      </p:sp>
    </p:spTree>
    <p:extLst>
      <p:ext uri="{BB962C8B-B14F-4D97-AF65-F5344CB8AC3E}">
        <p14:creationId xmlns:p14="http://schemas.microsoft.com/office/powerpoint/2010/main" val="13708116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895EF2-A47B-4257-BDDE-356EC7B938CF}"/>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BE3CA79B-E812-430F-A751-77B43198B275}"/>
              </a:ext>
            </a:extLst>
          </p:cNvPr>
          <p:cNvSpPr>
            <a:spLocks noGrp="1"/>
          </p:cNvSpPr>
          <p:nvPr>
            <p:ph type="dt" sz="half" idx="10"/>
          </p:nvPr>
        </p:nvSpPr>
        <p:spPr/>
        <p:txBody>
          <a:bodyPr/>
          <a:lstStyle/>
          <a:p>
            <a:fld id="{EDD59F0E-F14F-4D68-8683-14ADCF3FC52D}" type="datetimeFigureOut">
              <a:rPr lang="en-IN" smtClean="0"/>
              <a:t>30-04-2022</a:t>
            </a:fld>
            <a:endParaRPr lang="en-IN"/>
          </a:p>
        </p:txBody>
      </p:sp>
      <p:sp>
        <p:nvSpPr>
          <p:cNvPr id="4" name="Footer Placeholder 3">
            <a:extLst>
              <a:ext uri="{FF2B5EF4-FFF2-40B4-BE49-F238E27FC236}">
                <a16:creationId xmlns:a16="http://schemas.microsoft.com/office/drawing/2014/main" id="{1244C80B-247C-4BF2-8DD3-2B5D2742A3A0}"/>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6B91F407-983D-4B0A-9680-740C9F3E8096}"/>
              </a:ext>
            </a:extLst>
          </p:cNvPr>
          <p:cNvSpPr>
            <a:spLocks noGrp="1"/>
          </p:cNvSpPr>
          <p:nvPr>
            <p:ph type="sldNum" sz="quarter" idx="12"/>
          </p:nvPr>
        </p:nvSpPr>
        <p:spPr/>
        <p:txBody>
          <a:bodyPr/>
          <a:lstStyle/>
          <a:p>
            <a:fld id="{89D708E6-115D-497C-830C-37A25E0DC283}" type="slidenum">
              <a:rPr lang="en-IN" smtClean="0"/>
              <a:t>‹#›</a:t>
            </a:fld>
            <a:endParaRPr lang="en-IN"/>
          </a:p>
        </p:txBody>
      </p:sp>
    </p:spTree>
    <p:extLst>
      <p:ext uri="{BB962C8B-B14F-4D97-AF65-F5344CB8AC3E}">
        <p14:creationId xmlns:p14="http://schemas.microsoft.com/office/powerpoint/2010/main" val="28627705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FAC4561-3215-4FBC-A1E6-747B87AAC9FC}"/>
              </a:ext>
            </a:extLst>
          </p:cNvPr>
          <p:cNvSpPr>
            <a:spLocks noGrp="1"/>
          </p:cNvSpPr>
          <p:nvPr>
            <p:ph type="dt" sz="half" idx="10"/>
          </p:nvPr>
        </p:nvSpPr>
        <p:spPr/>
        <p:txBody>
          <a:bodyPr/>
          <a:lstStyle/>
          <a:p>
            <a:fld id="{EDD59F0E-F14F-4D68-8683-14ADCF3FC52D}" type="datetimeFigureOut">
              <a:rPr lang="en-IN" smtClean="0"/>
              <a:t>30-04-2022</a:t>
            </a:fld>
            <a:endParaRPr lang="en-IN"/>
          </a:p>
        </p:txBody>
      </p:sp>
      <p:sp>
        <p:nvSpPr>
          <p:cNvPr id="3" name="Footer Placeholder 2">
            <a:extLst>
              <a:ext uri="{FF2B5EF4-FFF2-40B4-BE49-F238E27FC236}">
                <a16:creationId xmlns:a16="http://schemas.microsoft.com/office/drawing/2014/main" id="{3348472C-255A-4F40-93E3-B8270811F3CD}"/>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9BD68E95-B257-4EA5-A549-83E0E6F79F15}"/>
              </a:ext>
            </a:extLst>
          </p:cNvPr>
          <p:cNvSpPr>
            <a:spLocks noGrp="1"/>
          </p:cNvSpPr>
          <p:nvPr>
            <p:ph type="sldNum" sz="quarter" idx="12"/>
          </p:nvPr>
        </p:nvSpPr>
        <p:spPr/>
        <p:txBody>
          <a:bodyPr/>
          <a:lstStyle/>
          <a:p>
            <a:fld id="{89D708E6-115D-497C-830C-37A25E0DC283}" type="slidenum">
              <a:rPr lang="en-IN" smtClean="0"/>
              <a:t>‹#›</a:t>
            </a:fld>
            <a:endParaRPr lang="en-IN"/>
          </a:p>
        </p:txBody>
      </p:sp>
    </p:spTree>
    <p:extLst>
      <p:ext uri="{BB962C8B-B14F-4D97-AF65-F5344CB8AC3E}">
        <p14:creationId xmlns:p14="http://schemas.microsoft.com/office/powerpoint/2010/main" val="38888540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3B744F-A5DD-43B8-847E-193652BDCB2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B3793560-C320-48E7-AE66-49B2CABE1D6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6BA2C922-B7DC-4461-A9A3-85D68063BAF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BF5A784-661E-4DE6-BCDF-37AC3E53837A}"/>
              </a:ext>
            </a:extLst>
          </p:cNvPr>
          <p:cNvSpPr>
            <a:spLocks noGrp="1"/>
          </p:cNvSpPr>
          <p:nvPr>
            <p:ph type="dt" sz="half" idx="10"/>
          </p:nvPr>
        </p:nvSpPr>
        <p:spPr/>
        <p:txBody>
          <a:bodyPr/>
          <a:lstStyle/>
          <a:p>
            <a:fld id="{EDD59F0E-F14F-4D68-8683-14ADCF3FC52D}" type="datetimeFigureOut">
              <a:rPr lang="en-IN" smtClean="0"/>
              <a:t>30-04-2022</a:t>
            </a:fld>
            <a:endParaRPr lang="en-IN"/>
          </a:p>
        </p:txBody>
      </p:sp>
      <p:sp>
        <p:nvSpPr>
          <p:cNvPr id="6" name="Footer Placeholder 5">
            <a:extLst>
              <a:ext uri="{FF2B5EF4-FFF2-40B4-BE49-F238E27FC236}">
                <a16:creationId xmlns:a16="http://schemas.microsoft.com/office/drawing/2014/main" id="{36D43ABF-9F50-47D9-8A9E-7F2F638FBBB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D9AFA73-BB4F-4436-8C4A-5CD63471DE75}"/>
              </a:ext>
            </a:extLst>
          </p:cNvPr>
          <p:cNvSpPr>
            <a:spLocks noGrp="1"/>
          </p:cNvSpPr>
          <p:nvPr>
            <p:ph type="sldNum" sz="quarter" idx="12"/>
          </p:nvPr>
        </p:nvSpPr>
        <p:spPr/>
        <p:txBody>
          <a:bodyPr/>
          <a:lstStyle/>
          <a:p>
            <a:fld id="{89D708E6-115D-497C-830C-37A25E0DC283}" type="slidenum">
              <a:rPr lang="en-IN" smtClean="0"/>
              <a:t>‹#›</a:t>
            </a:fld>
            <a:endParaRPr lang="en-IN"/>
          </a:p>
        </p:txBody>
      </p:sp>
    </p:spTree>
    <p:extLst>
      <p:ext uri="{BB962C8B-B14F-4D97-AF65-F5344CB8AC3E}">
        <p14:creationId xmlns:p14="http://schemas.microsoft.com/office/powerpoint/2010/main" val="3124023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4A7CE-BF4F-4FBD-9F35-68262F37D25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BD3F04D9-D560-4468-9014-1A9382FD050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F67B0636-052E-4983-BB8D-2F5C1BD1EFF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A611156-4FB1-4A48-AC54-5402CBFD1B78}"/>
              </a:ext>
            </a:extLst>
          </p:cNvPr>
          <p:cNvSpPr>
            <a:spLocks noGrp="1"/>
          </p:cNvSpPr>
          <p:nvPr>
            <p:ph type="dt" sz="half" idx="10"/>
          </p:nvPr>
        </p:nvSpPr>
        <p:spPr/>
        <p:txBody>
          <a:bodyPr/>
          <a:lstStyle/>
          <a:p>
            <a:fld id="{EDD59F0E-F14F-4D68-8683-14ADCF3FC52D}" type="datetimeFigureOut">
              <a:rPr lang="en-IN" smtClean="0"/>
              <a:t>30-04-2022</a:t>
            </a:fld>
            <a:endParaRPr lang="en-IN"/>
          </a:p>
        </p:txBody>
      </p:sp>
      <p:sp>
        <p:nvSpPr>
          <p:cNvPr id="6" name="Footer Placeholder 5">
            <a:extLst>
              <a:ext uri="{FF2B5EF4-FFF2-40B4-BE49-F238E27FC236}">
                <a16:creationId xmlns:a16="http://schemas.microsoft.com/office/drawing/2014/main" id="{6344166C-1DEF-439B-8270-8B8379D1539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562CE29-7808-49CC-B9C0-BA09B7758175}"/>
              </a:ext>
            </a:extLst>
          </p:cNvPr>
          <p:cNvSpPr>
            <a:spLocks noGrp="1"/>
          </p:cNvSpPr>
          <p:nvPr>
            <p:ph type="sldNum" sz="quarter" idx="12"/>
          </p:nvPr>
        </p:nvSpPr>
        <p:spPr/>
        <p:txBody>
          <a:bodyPr/>
          <a:lstStyle/>
          <a:p>
            <a:fld id="{89D708E6-115D-497C-830C-37A25E0DC283}" type="slidenum">
              <a:rPr lang="en-IN" smtClean="0"/>
              <a:t>‹#›</a:t>
            </a:fld>
            <a:endParaRPr lang="en-IN"/>
          </a:p>
        </p:txBody>
      </p:sp>
    </p:spTree>
    <p:extLst>
      <p:ext uri="{BB962C8B-B14F-4D97-AF65-F5344CB8AC3E}">
        <p14:creationId xmlns:p14="http://schemas.microsoft.com/office/powerpoint/2010/main" val="19830688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3B22BB5-6E57-41FE-A272-08BBAB0CF3E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FA412125-D4B1-4F01-928C-35B34815756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A77A471-12E3-4A9E-9645-C34B12EBF26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DD59F0E-F14F-4D68-8683-14ADCF3FC52D}" type="datetimeFigureOut">
              <a:rPr lang="en-IN" smtClean="0"/>
              <a:t>30-04-2022</a:t>
            </a:fld>
            <a:endParaRPr lang="en-IN"/>
          </a:p>
        </p:txBody>
      </p:sp>
      <p:sp>
        <p:nvSpPr>
          <p:cNvPr id="5" name="Footer Placeholder 4">
            <a:extLst>
              <a:ext uri="{FF2B5EF4-FFF2-40B4-BE49-F238E27FC236}">
                <a16:creationId xmlns:a16="http://schemas.microsoft.com/office/drawing/2014/main" id="{18ADADAF-7AE2-44BE-BEE7-A12F5804050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B4D93724-9918-42A5-85CB-EE2AD56E9D4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9D708E6-115D-497C-830C-37A25E0DC283}" type="slidenum">
              <a:rPr lang="en-IN" smtClean="0"/>
              <a:t>‹#›</a:t>
            </a:fld>
            <a:endParaRPr lang="en-IN"/>
          </a:p>
        </p:txBody>
      </p:sp>
    </p:spTree>
    <p:extLst>
      <p:ext uri="{BB962C8B-B14F-4D97-AF65-F5344CB8AC3E}">
        <p14:creationId xmlns:p14="http://schemas.microsoft.com/office/powerpoint/2010/main" val="92185475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98587" y="228600"/>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A2E2D50-3CC8-4828-A0F7-4352819C0BDB}" type="datetime3">
              <a:rPr lang="en-US" smtClean="0"/>
              <a:pPr/>
              <a:t>30 April 2022</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Department of CSE</a:t>
            </a: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B28076C-CE04-4A00-BFAA-A90EA8355859}" type="slidenum">
              <a:rPr lang="en-US" smtClean="0"/>
              <a:pPr/>
              <a:t>‹#›</a:t>
            </a:fld>
            <a:endParaRPr lang="en-US"/>
          </a:p>
        </p:txBody>
      </p:sp>
      <p:sp>
        <p:nvSpPr>
          <p:cNvPr id="8" name="Rectangle 7"/>
          <p:cNvSpPr/>
          <p:nvPr userDrawn="1"/>
        </p:nvSpPr>
        <p:spPr>
          <a:xfrm>
            <a:off x="398587" y="177143"/>
            <a:ext cx="11480800" cy="6553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cxnSp>
        <p:nvCxnSpPr>
          <p:cNvPr id="9" name="Straight Connector 8"/>
          <p:cNvCxnSpPr/>
          <p:nvPr userDrawn="1"/>
        </p:nvCxnSpPr>
        <p:spPr>
          <a:xfrm>
            <a:off x="398587" y="1219200"/>
            <a:ext cx="11480800" cy="1588"/>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7281452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e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7.xml"/><Relationship Id="rId4" Type="http://schemas.openxmlformats.org/officeDocument/2006/relationships/image" Target="../media/image3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hyperlink" Target="https://openvpn.net/" TargetMode="Externa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3.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69504" y="513730"/>
            <a:ext cx="10515600" cy="1325563"/>
          </a:xfrm>
        </p:spPr>
        <p:txBody>
          <a:bodyPr/>
          <a:lstStyle/>
          <a:p>
            <a:pPr algn="l"/>
            <a:r>
              <a:rPr lang="en-US" dirty="0">
                <a:latin typeface="Arial" pitchFamily="34" charset="0"/>
                <a:cs typeface="Arial" pitchFamily="34" charset="0"/>
              </a:rPr>
              <a:t> </a:t>
            </a:r>
          </a:p>
        </p:txBody>
      </p:sp>
      <p:sp>
        <p:nvSpPr>
          <p:cNvPr id="3" name="Content Placeholder 2"/>
          <p:cNvSpPr>
            <a:spLocks noGrp="1"/>
          </p:cNvSpPr>
          <p:nvPr>
            <p:ph idx="1"/>
          </p:nvPr>
        </p:nvSpPr>
        <p:spPr>
          <a:xfrm>
            <a:off x="1064301" y="1825624"/>
            <a:ext cx="9744197" cy="4517057"/>
          </a:xfrm>
        </p:spPr>
        <p:txBody>
          <a:bodyPr/>
          <a:lstStyle/>
          <a:p>
            <a:pPr>
              <a:buNone/>
            </a:pPr>
            <a:r>
              <a:rPr lang="en-US" dirty="0"/>
              <a:t> </a:t>
            </a:r>
          </a:p>
        </p:txBody>
      </p:sp>
      <p:sp>
        <p:nvSpPr>
          <p:cNvPr id="4" name="Date Placeholder 3"/>
          <p:cNvSpPr>
            <a:spLocks noGrp="1"/>
          </p:cNvSpPr>
          <p:nvPr>
            <p:ph type="dt" sz="half" idx="10"/>
          </p:nvPr>
        </p:nvSpPr>
        <p:spPr/>
        <p:txBody>
          <a:bodyPr/>
          <a:lstStyle/>
          <a:p>
            <a:fld id="{00770AC0-521A-4761-B605-21BC84785148}" type="datetime3">
              <a:rPr lang="en-US" sz="1600" b="1"/>
              <a:pPr/>
              <a:t>30 April 2022</a:t>
            </a:fld>
            <a:endParaRPr lang="en-US" sz="1600" b="1" dirty="0"/>
          </a:p>
        </p:txBody>
      </p:sp>
      <p:sp>
        <p:nvSpPr>
          <p:cNvPr id="5" name="Footer Placeholder 4"/>
          <p:cNvSpPr>
            <a:spLocks noGrp="1"/>
          </p:cNvSpPr>
          <p:nvPr>
            <p:ph type="ftr" sz="quarter" idx="11"/>
          </p:nvPr>
        </p:nvSpPr>
        <p:spPr/>
        <p:txBody>
          <a:bodyPr/>
          <a:lstStyle/>
          <a:p>
            <a:r>
              <a:rPr lang="en-US" sz="1600" b="1" dirty="0"/>
              <a:t>Department of CSE</a:t>
            </a:r>
          </a:p>
        </p:txBody>
      </p:sp>
      <p:sp>
        <p:nvSpPr>
          <p:cNvPr id="6" name="Slide Number Placeholder 5"/>
          <p:cNvSpPr>
            <a:spLocks noGrp="1"/>
          </p:cNvSpPr>
          <p:nvPr>
            <p:ph type="sldNum" sz="quarter" idx="12"/>
          </p:nvPr>
        </p:nvSpPr>
        <p:spPr/>
        <p:txBody>
          <a:bodyPr/>
          <a:lstStyle/>
          <a:p>
            <a:fld id="{C0EC1BDC-9B67-430D-970A-E36C75175141}" type="slidenum">
              <a:rPr lang="en-US" sz="1600"/>
              <a:pPr/>
              <a:t>1</a:t>
            </a:fld>
            <a:endParaRPr lang="en-US" sz="1600" dirty="0"/>
          </a:p>
        </p:txBody>
      </p:sp>
      <p:sp>
        <p:nvSpPr>
          <p:cNvPr id="7" name="Rectangle 6"/>
          <p:cNvSpPr/>
          <p:nvPr/>
        </p:nvSpPr>
        <p:spPr>
          <a:xfrm>
            <a:off x="662473" y="2018680"/>
            <a:ext cx="10691327" cy="954107"/>
          </a:xfrm>
          <a:prstGeom prst="rect">
            <a:avLst/>
          </a:prstGeom>
        </p:spPr>
        <p:txBody>
          <a:bodyPr wrap="square">
            <a:spAutoFit/>
          </a:bodyPr>
          <a:lstStyle/>
          <a:p>
            <a:pPr algn="ctr"/>
            <a:r>
              <a:rPr lang="en-US" sz="2800" b="1" dirty="0"/>
              <a:t>DETECTING AND PREVENTING TROJANS AND KEYLOGGERS IN WINDOWS 10</a:t>
            </a:r>
          </a:p>
        </p:txBody>
      </p:sp>
      <p:pic>
        <p:nvPicPr>
          <p:cNvPr id="9" name="Picture 8" descr="new letter head July30_2020.png"/>
          <p:cNvPicPr/>
          <p:nvPr/>
        </p:nvPicPr>
        <p:blipFill>
          <a:blip r:embed="rId2" cstate="print"/>
          <a:stretch>
            <a:fillRect/>
          </a:stretch>
        </p:blipFill>
        <p:spPr>
          <a:xfrm>
            <a:off x="765721" y="0"/>
            <a:ext cx="9744197" cy="1839293"/>
          </a:xfrm>
          <a:prstGeom prst="rect">
            <a:avLst/>
          </a:prstGeom>
        </p:spPr>
      </p:pic>
      <p:sp>
        <p:nvSpPr>
          <p:cNvPr id="10" name="Rectangle 9">
            <a:extLst>
              <a:ext uri="{FF2B5EF4-FFF2-40B4-BE49-F238E27FC236}">
                <a16:creationId xmlns:a16="http://schemas.microsoft.com/office/drawing/2014/main" id="{358D9036-3C92-4564-8F04-49D045DE96D8}"/>
              </a:ext>
            </a:extLst>
          </p:cNvPr>
          <p:cNvSpPr/>
          <p:nvPr/>
        </p:nvSpPr>
        <p:spPr>
          <a:xfrm>
            <a:off x="1031097" y="1825625"/>
            <a:ext cx="9777402" cy="4517057"/>
          </a:xfrm>
          <a:prstGeom prst="rect">
            <a:avLst/>
          </a:prstGeom>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3" name="TextBox 12">
            <a:extLst>
              <a:ext uri="{FF2B5EF4-FFF2-40B4-BE49-F238E27FC236}">
                <a16:creationId xmlns:a16="http://schemas.microsoft.com/office/drawing/2014/main" id="{A0765A1C-31C8-48D7-8F36-E32F90A3EAFD}"/>
              </a:ext>
            </a:extLst>
          </p:cNvPr>
          <p:cNvSpPr txBox="1"/>
          <p:nvPr/>
        </p:nvSpPr>
        <p:spPr>
          <a:xfrm>
            <a:off x="1713053" y="3259904"/>
            <a:ext cx="8796865" cy="477054"/>
          </a:xfrm>
          <a:prstGeom prst="rect">
            <a:avLst/>
          </a:prstGeom>
          <a:noFill/>
        </p:spPr>
        <p:txBody>
          <a:bodyPr wrap="square">
            <a:spAutoFit/>
          </a:bodyPr>
          <a:lstStyle/>
          <a:p>
            <a:r>
              <a:rPr lang="en-IN" sz="2500" dirty="0">
                <a:latin typeface="Arial" panose="020B0604020202020204" pitchFamily="34" charset="0"/>
                <a:cs typeface="Arial" panose="020B0604020202020204" pitchFamily="34" charset="0"/>
              </a:rPr>
              <a:t>PROJECT SUPERVISOR : </a:t>
            </a:r>
            <a:r>
              <a:rPr lang="fi-FI" sz="2500">
                <a:latin typeface="Arial" panose="020B0604020202020204" pitchFamily="34" charset="0"/>
                <a:cs typeface="Arial" panose="020B0604020202020204" pitchFamily="34" charset="0"/>
              </a:rPr>
              <a:t>Suja C M, MS, PhD</a:t>
            </a:r>
            <a:endParaRPr lang="en-IN" sz="2500" dirty="0">
              <a:latin typeface="Arial" panose="020B0604020202020204" pitchFamily="34" charset="0"/>
              <a:cs typeface="Arial" panose="020B0604020202020204" pitchFamily="34" charset="0"/>
            </a:endParaRPr>
          </a:p>
        </p:txBody>
      </p:sp>
      <p:sp>
        <p:nvSpPr>
          <p:cNvPr id="15" name="TextBox 14">
            <a:extLst>
              <a:ext uri="{FF2B5EF4-FFF2-40B4-BE49-F238E27FC236}">
                <a16:creationId xmlns:a16="http://schemas.microsoft.com/office/drawing/2014/main" id="{ECDA73FA-3597-4F4E-90EA-8E2089B9DBB4}"/>
              </a:ext>
            </a:extLst>
          </p:cNvPr>
          <p:cNvSpPr txBox="1"/>
          <p:nvPr/>
        </p:nvSpPr>
        <p:spPr>
          <a:xfrm>
            <a:off x="2861309" y="3749691"/>
            <a:ext cx="6096000" cy="477054"/>
          </a:xfrm>
          <a:prstGeom prst="rect">
            <a:avLst/>
          </a:prstGeom>
          <a:noFill/>
        </p:spPr>
        <p:txBody>
          <a:bodyPr wrap="square">
            <a:spAutoFit/>
          </a:bodyPr>
          <a:lstStyle/>
          <a:p>
            <a:r>
              <a:rPr lang="en-IN" sz="2500" dirty="0">
                <a:latin typeface="Arial" panose="020B0604020202020204" pitchFamily="34" charset="0"/>
                <a:cs typeface="Arial" panose="020B0604020202020204" pitchFamily="34" charset="0"/>
              </a:rPr>
              <a:t>STUDENT NAME : MANOJ SIRIGIRI</a:t>
            </a:r>
          </a:p>
        </p:txBody>
      </p:sp>
      <p:sp>
        <p:nvSpPr>
          <p:cNvPr id="17" name="TextBox 16">
            <a:extLst>
              <a:ext uri="{FF2B5EF4-FFF2-40B4-BE49-F238E27FC236}">
                <a16:creationId xmlns:a16="http://schemas.microsoft.com/office/drawing/2014/main" id="{05A0EDE8-88E0-4EBC-9A40-EE3E2D55225B}"/>
              </a:ext>
            </a:extLst>
          </p:cNvPr>
          <p:cNvSpPr txBox="1"/>
          <p:nvPr/>
        </p:nvSpPr>
        <p:spPr>
          <a:xfrm>
            <a:off x="3159889" y="4193312"/>
            <a:ext cx="6828253" cy="477054"/>
          </a:xfrm>
          <a:prstGeom prst="rect">
            <a:avLst/>
          </a:prstGeom>
          <a:noFill/>
        </p:spPr>
        <p:txBody>
          <a:bodyPr wrap="square">
            <a:spAutoFit/>
          </a:bodyPr>
          <a:lstStyle/>
          <a:p>
            <a:r>
              <a:rPr lang="en-IN" sz="2500" dirty="0">
                <a:latin typeface="Arial" panose="020B0604020202020204" pitchFamily="34" charset="0"/>
                <a:cs typeface="Arial" panose="020B0604020202020204" pitchFamily="34" charset="0"/>
              </a:rPr>
              <a:t>REGISTER NO : 39110604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D5E19C-3D3F-4A14-9AC0-FC30A0612341}"/>
              </a:ext>
            </a:extLst>
          </p:cNvPr>
          <p:cNvSpPr>
            <a:spLocks noGrp="1"/>
          </p:cNvSpPr>
          <p:nvPr>
            <p:ph type="title"/>
          </p:nvPr>
        </p:nvSpPr>
        <p:spPr>
          <a:xfrm>
            <a:off x="398587" y="1019494"/>
            <a:ext cx="10909493" cy="352105"/>
          </a:xfrm>
        </p:spPr>
        <p:txBody>
          <a:bodyPr>
            <a:noAutofit/>
          </a:bodyPr>
          <a:lstStyle/>
          <a:p>
            <a:r>
              <a:rPr lang="en-US" sz="3200" dirty="0">
                <a:solidFill>
                  <a:srgbClr val="000000"/>
                </a:solidFill>
                <a:effectLst/>
                <a:latin typeface="+mj-lt"/>
                <a:ea typeface="Times New Roman" panose="02020603050405020304" pitchFamily="18" charset="0"/>
              </a:rPr>
              <a:t>Monitoring user behavior through </a:t>
            </a:r>
            <a:r>
              <a:rPr lang="en-US" sz="3200" b="1" dirty="0">
                <a:solidFill>
                  <a:srgbClr val="000000"/>
                </a:solidFill>
                <a:effectLst>
                  <a:outerShdw blurRad="38100" dist="38100" dir="2700000" algn="tl">
                    <a:srgbClr val="000000">
                      <a:alpha val="43137"/>
                    </a:srgbClr>
                  </a:outerShdw>
                </a:effectLst>
                <a:latin typeface="+mj-lt"/>
                <a:ea typeface="Times New Roman" panose="02020603050405020304" pitchFamily="18" charset="0"/>
              </a:rPr>
              <a:t>KEYLOGGERS </a:t>
            </a:r>
            <a:br>
              <a:rPr lang="en-US" sz="3200" dirty="0">
                <a:effectLst>
                  <a:outerShdw blurRad="38100" dist="38100" dir="2700000" algn="tl">
                    <a:srgbClr val="000000">
                      <a:alpha val="43137"/>
                    </a:srgbClr>
                  </a:outerShdw>
                </a:effectLst>
                <a:latin typeface="+mj-lt"/>
                <a:ea typeface="Times New Roman" panose="02020603050405020304" pitchFamily="18" charset="0"/>
              </a:rPr>
            </a:br>
            <a:br>
              <a:rPr lang="en-US" sz="3200" dirty="0"/>
            </a:br>
            <a:endParaRPr lang="en-US" sz="3200" dirty="0"/>
          </a:p>
        </p:txBody>
      </p:sp>
      <p:sp>
        <p:nvSpPr>
          <p:cNvPr id="3" name="Content Placeholder 2">
            <a:extLst>
              <a:ext uri="{FF2B5EF4-FFF2-40B4-BE49-F238E27FC236}">
                <a16:creationId xmlns:a16="http://schemas.microsoft.com/office/drawing/2014/main" id="{0BB78762-B1C8-43DC-B87B-8315D356BDD3}"/>
              </a:ext>
            </a:extLst>
          </p:cNvPr>
          <p:cNvSpPr>
            <a:spLocks noGrp="1"/>
          </p:cNvSpPr>
          <p:nvPr>
            <p:ph idx="1"/>
          </p:nvPr>
        </p:nvSpPr>
        <p:spPr>
          <a:xfrm>
            <a:off x="398587" y="1249681"/>
            <a:ext cx="11183813" cy="4876484"/>
          </a:xfrm>
        </p:spPr>
        <p:txBody>
          <a:bodyPr/>
          <a:lstStyle/>
          <a:p>
            <a:r>
              <a:rPr lang="en-US" dirty="0"/>
              <a:t> </a:t>
            </a:r>
          </a:p>
        </p:txBody>
      </p:sp>
      <p:sp>
        <p:nvSpPr>
          <p:cNvPr id="4" name="Date Placeholder 3">
            <a:extLst>
              <a:ext uri="{FF2B5EF4-FFF2-40B4-BE49-F238E27FC236}">
                <a16:creationId xmlns:a16="http://schemas.microsoft.com/office/drawing/2014/main" id="{11CD884D-37F9-4ABE-B326-DE1265AC3253}"/>
              </a:ext>
            </a:extLst>
          </p:cNvPr>
          <p:cNvSpPr>
            <a:spLocks noGrp="1"/>
          </p:cNvSpPr>
          <p:nvPr>
            <p:ph type="dt" sz="half" idx="10"/>
          </p:nvPr>
        </p:nvSpPr>
        <p:spPr/>
        <p:txBody>
          <a:bodyPr/>
          <a:lstStyle/>
          <a:p>
            <a:fld id="{A2414E9F-A237-4082-B37B-D926ADB268EE}" type="datetime3">
              <a:rPr lang="en-US" smtClean="0"/>
              <a:pPr/>
              <a:t>30 April 2022</a:t>
            </a:fld>
            <a:endParaRPr lang="en-US"/>
          </a:p>
        </p:txBody>
      </p:sp>
      <p:sp>
        <p:nvSpPr>
          <p:cNvPr id="5" name="Footer Placeholder 4">
            <a:extLst>
              <a:ext uri="{FF2B5EF4-FFF2-40B4-BE49-F238E27FC236}">
                <a16:creationId xmlns:a16="http://schemas.microsoft.com/office/drawing/2014/main" id="{2086E503-78C8-4EE6-9586-318CFC3A5199}"/>
              </a:ext>
            </a:extLst>
          </p:cNvPr>
          <p:cNvSpPr>
            <a:spLocks noGrp="1"/>
          </p:cNvSpPr>
          <p:nvPr>
            <p:ph type="ftr" sz="quarter" idx="11"/>
          </p:nvPr>
        </p:nvSpPr>
        <p:spPr/>
        <p:txBody>
          <a:bodyPr/>
          <a:lstStyle/>
          <a:p>
            <a:r>
              <a:rPr lang="en-US"/>
              <a:t>Department of CSE</a:t>
            </a:r>
          </a:p>
        </p:txBody>
      </p:sp>
      <p:sp>
        <p:nvSpPr>
          <p:cNvPr id="6" name="Slide Number Placeholder 5">
            <a:extLst>
              <a:ext uri="{FF2B5EF4-FFF2-40B4-BE49-F238E27FC236}">
                <a16:creationId xmlns:a16="http://schemas.microsoft.com/office/drawing/2014/main" id="{0F7429EB-A52E-487F-8CC1-F65C730A2147}"/>
              </a:ext>
            </a:extLst>
          </p:cNvPr>
          <p:cNvSpPr>
            <a:spLocks noGrp="1"/>
          </p:cNvSpPr>
          <p:nvPr>
            <p:ph type="sldNum" sz="quarter" idx="12"/>
          </p:nvPr>
        </p:nvSpPr>
        <p:spPr/>
        <p:txBody>
          <a:bodyPr/>
          <a:lstStyle/>
          <a:p>
            <a:fld id="{7B28076C-CE04-4A00-BFAA-A90EA8355859}" type="slidenum">
              <a:rPr lang="en-US" smtClean="0"/>
              <a:pPr/>
              <a:t>10</a:t>
            </a:fld>
            <a:endParaRPr lang="en-US"/>
          </a:p>
        </p:txBody>
      </p:sp>
      <p:pic>
        <p:nvPicPr>
          <p:cNvPr id="7" name="Picture 6">
            <a:extLst>
              <a:ext uri="{FF2B5EF4-FFF2-40B4-BE49-F238E27FC236}">
                <a16:creationId xmlns:a16="http://schemas.microsoft.com/office/drawing/2014/main" id="{FC224D29-5117-48DA-916E-57AD9E0C6128}"/>
              </a:ext>
            </a:extLst>
          </p:cNvPr>
          <p:cNvPicPr>
            <a:picLocks noChangeAspect="1"/>
          </p:cNvPicPr>
          <p:nvPr/>
        </p:nvPicPr>
        <p:blipFill rotWithShape="1">
          <a:blip r:embed="rId2"/>
          <a:srcRect l="10871" t="1069" r="53487" b="80297"/>
          <a:stretch/>
        </p:blipFill>
        <p:spPr>
          <a:xfrm>
            <a:off x="439613" y="1249681"/>
            <a:ext cx="7586787" cy="2125685"/>
          </a:xfrm>
          <a:prstGeom prst="rect">
            <a:avLst/>
          </a:prstGeom>
        </p:spPr>
      </p:pic>
      <p:pic>
        <p:nvPicPr>
          <p:cNvPr id="8" name="Picture 7">
            <a:extLst>
              <a:ext uri="{FF2B5EF4-FFF2-40B4-BE49-F238E27FC236}">
                <a16:creationId xmlns:a16="http://schemas.microsoft.com/office/drawing/2014/main" id="{02593038-58E2-4EAB-AD93-0A91592D5CA3}"/>
              </a:ext>
            </a:extLst>
          </p:cNvPr>
          <p:cNvPicPr>
            <a:picLocks noChangeAspect="1"/>
          </p:cNvPicPr>
          <p:nvPr/>
        </p:nvPicPr>
        <p:blipFill rotWithShape="1">
          <a:blip r:embed="rId2"/>
          <a:srcRect l="50320"/>
          <a:stretch/>
        </p:blipFill>
        <p:spPr bwMode="auto">
          <a:xfrm>
            <a:off x="7186805" y="1249681"/>
            <a:ext cx="4606608" cy="4969193"/>
          </a:xfrm>
          <a:prstGeom prst="rect">
            <a:avLst/>
          </a:prstGeom>
          <a:ln>
            <a:noFill/>
          </a:ln>
          <a:extLst>
            <a:ext uri="{53640926-AAD7-44D8-BBD7-CCE9431645EC}">
              <a14:shadowObscured xmlns:a14="http://schemas.microsoft.com/office/drawing/2010/main"/>
            </a:ext>
          </a:extLst>
        </p:spPr>
      </p:pic>
      <p:pic>
        <p:nvPicPr>
          <p:cNvPr id="10" name="Picture 9">
            <a:extLst>
              <a:ext uri="{FF2B5EF4-FFF2-40B4-BE49-F238E27FC236}">
                <a16:creationId xmlns:a16="http://schemas.microsoft.com/office/drawing/2014/main" id="{910A28C8-244F-4A2D-918F-FF3164B94215}"/>
              </a:ext>
            </a:extLst>
          </p:cNvPr>
          <p:cNvPicPr>
            <a:picLocks noChangeAspect="1"/>
          </p:cNvPicPr>
          <p:nvPr/>
        </p:nvPicPr>
        <p:blipFill>
          <a:blip r:embed="rId3"/>
          <a:stretch>
            <a:fillRect/>
          </a:stretch>
        </p:blipFill>
        <p:spPr>
          <a:xfrm>
            <a:off x="2323754" y="3315898"/>
            <a:ext cx="3162741" cy="2810267"/>
          </a:xfrm>
          <a:prstGeom prst="rect">
            <a:avLst/>
          </a:prstGeom>
        </p:spPr>
      </p:pic>
    </p:spTree>
    <p:extLst>
      <p:ext uri="{BB962C8B-B14F-4D97-AF65-F5344CB8AC3E}">
        <p14:creationId xmlns:p14="http://schemas.microsoft.com/office/powerpoint/2010/main" val="9369749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7E2C55-03D5-4EC3-9AD3-DDB696AFEBC0}"/>
              </a:ext>
            </a:extLst>
          </p:cNvPr>
          <p:cNvSpPr>
            <a:spLocks noGrp="1"/>
          </p:cNvSpPr>
          <p:nvPr>
            <p:ph type="title"/>
          </p:nvPr>
        </p:nvSpPr>
        <p:spPr/>
        <p:txBody>
          <a:bodyPr>
            <a:noAutofit/>
          </a:bodyPr>
          <a:lstStyle/>
          <a:p>
            <a:r>
              <a:rPr lang="en-US" sz="3200" dirty="0"/>
              <a:t>Accessing file managers and stealing the data</a:t>
            </a:r>
          </a:p>
        </p:txBody>
      </p:sp>
      <p:sp>
        <p:nvSpPr>
          <p:cNvPr id="3" name="Date Placeholder 2">
            <a:extLst>
              <a:ext uri="{FF2B5EF4-FFF2-40B4-BE49-F238E27FC236}">
                <a16:creationId xmlns:a16="http://schemas.microsoft.com/office/drawing/2014/main" id="{9627D38D-7F86-476C-8B66-CAF77160A580}"/>
              </a:ext>
            </a:extLst>
          </p:cNvPr>
          <p:cNvSpPr>
            <a:spLocks noGrp="1"/>
          </p:cNvSpPr>
          <p:nvPr>
            <p:ph type="dt" sz="half" idx="10"/>
          </p:nvPr>
        </p:nvSpPr>
        <p:spPr/>
        <p:txBody>
          <a:bodyPr/>
          <a:lstStyle/>
          <a:p>
            <a:fld id="{1A9C9DA3-207B-4128-A780-0899C9C276AD}" type="datetime3">
              <a:rPr lang="en-US" smtClean="0"/>
              <a:pPr/>
              <a:t>30 April 2022</a:t>
            </a:fld>
            <a:endParaRPr lang="en-US"/>
          </a:p>
        </p:txBody>
      </p:sp>
      <p:sp>
        <p:nvSpPr>
          <p:cNvPr id="4" name="Footer Placeholder 3">
            <a:extLst>
              <a:ext uri="{FF2B5EF4-FFF2-40B4-BE49-F238E27FC236}">
                <a16:creationId xmlns:a16="http://schemas.microsoft.com/office/drawing/2014/main" id="{17416613-C892-42EF-B6C1-23FC3C1C4EA3}"/>
              </a:ext>
            </a:extLst>
          </p:cNvPr>
          <p:cNvSpPr>
            <a:spLocks noGrp="1"/>
          </p:cNvSpPr>
          <p:nvPr>
            <p:ph type="ftr" sz="quarter" idx="11"/>
          </p:nvPr>
        </p:nvSpPr>
        <p:spPr/>
        <p:txBody>
          <a:bodyPr/>
          <a:lstStyle/>
          <a:p>
            <a:r>
              <a:rPr lang="en-US"/>
              <a:t>Department of CSE</a:t>
            </a:r>
          </a:p>
        </p:txBody>
      </p:sp>
      <p:sp>
        <p:nvSpPr>
          <p:cNvPr id="5" name="Slide Number Placeholder 4">
            <a:extLst>
              <a:ext uri="{FF2B5EF4-FFF2-40B4-BE49-F238E27FC236}">
                <a16:creationId xmlns:a16="http://schemas.microsoft.com/office/drawing/2014/main" id="{4E4F4BEA-8B2D-4721-8971-09582681ADD0}"/>
              </a:ext>
            </a:extLst>
          </p:cNvPr>
          <p:cNvSpPr>
            <a:spLocks noGrp="1"/>
          </p:cNvSpPr>
          <p:nvPr>
            <p:ph type="sldNum" sz="quarter" idx="12"/>
          </p:nvPr>
        </p:nvSpPr>
        <p:spPr/>
        <p:txBody>
          <a:bodyPr/>
          <a:lstStyle/>
          <a:p>
            <a:fld id="{7B28076C-CE04-4A00-BFAA-A90EA8355859}" type="slidenum">
              <a:rPr lang="en-US" smtClean="0"/>
              <a:pPr/>
              <a:t>11</a:t>
            </a:fld>
            <a:endParaRPr lang="en-US"/>
          </a:p>
        </p:txBody>
      </p:sp>
      <p:pic>
        <p:nvPicPr>
          <p:cNvPr id="6" name="Picture 5">
            <a:extLst>
              <a:ext uri="{FF2B5EF4-FFF2-40B4-BE49-F238E27FC236}">
                <a16:creationId xmlns:a16="http://schemas.microsoft.com/office/drawing/2014/main" id="{050AA035-BCD5-4EC5-9CD1-5C4785A888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4306" y="1261110"/>
            <a:ext cx="5499293" cy="5066666"/>
          </a:xfrm>
          <a:prstGeom prst="rect">
            <a:avLst/>
          </a:prstGeom>
        </p:spPr>
      </p:pic>
      <p:pic>
        <p:nvPicPr>
          <p:cNvPr id="7" name="Picture 6">
            <a:extLst>
              <a:ext uri="{FF2B5EF4-FFF2-40B4-BE49-F238E27FC236}">
                <a16:creationId xmlns:a16="http://schemas.microsoft.com/office/drawing/2014/main" id="{9E30E418-34D4-4A1C-B475-01C309FC2746}"/>
              </a:ext>
            </a:extLst>
          </p:cNvPr>
          <p:cNvPicPr>
            <a:picLocks noChangeAspect="1"/>
          </p:cNvPicPr>
          <p:nvPr/>
        </p:nvPicPr>
        <p:blipFill>
          <a:blip r:embed="rId3"/>
          <a:stretch>
            <a:fillRect/>
          </a:stretch>
        </p:blipFill>
        <p:spPr>
          <a:xfrm>
            <a:off x="5999048" y="1260501"/>
            <a:ext cx="5830765" cy="5066666"/>
          </a:xfrm>
          <a:prstGeom prst="rect">
            <a:avLst/>
          </a:prstGeom>
        </p:spPr>
      </p:pic>
    </p:spTree>
    <p:extLst>
      <p:ext uri="{BB962C8B-B14F-4D97-AF65-F5344CB8AC3E}">
        <p14:creationId xmlns:p14="http://schemas.microsoft.com/office/powerpoint/2010/main" val="17054609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DC8DFE-5A6F-44E6-9E0E-76AF58A7CD93}"/>
              </a:ext>
            </a:extLst>
          </p:cNvPr>
          <p:cNvSpPr>
            <a:spLocks noGrp="1"/>
          </p:cNvSpPr>
          <p:nvPr>
            <p:ph type="title"/>
          </p:nvPr>
        </p:nvSpPr>
        <p:spPr>
          <a:xfrm>
            <a:off x="398587" y="228600"/>
            <a:ext cx="11478884" cy="948447"/>
          </a:xfrm>
        </p:spPr>
        <p:txBody>
          <a:bodyPr>
            <a:normAutofit/>
          </a:bodyPr>
          <a:lstStyle/>
          <a:p>
            <a:r>
              <a:rPr lang="en-US" sz="3200" dirty="0"/>
              <a:t>Device scanner</a:t>
            </a:r>
          </a:p>
        </p:txBody>
      </p:sp>
      <p:sp>
        <p:nvSpPr>
          <p:cNvPr id="3" name="Content Placeholder 2">
            <a:extLst>
              <a:ext uri="{FF2B5EF4-FFF2-40B4-BE49-F238E27FC236}">
                <a16:creationId xmlns:a16="http://schemas.microsoft.com/office/drawing/2014/main" id="{7DADF080-C8F1-4670-B1E5-E91147F56FC2}"/>
              </a:ext>
            </a:extLst>
          </p:cNvPr>
          <p:cNvSpPr>
            <a:spLocks noGrp="1"/>
          </p:cNvSpPr>
          <p:nvPr>
            <p:ph idx="1"/>
          </p:nvPr>
        </p:nvSpPr>
        <p:spPr>
          <a:xfrm>
            <a:off x="398586" y="1284051"/>
            <a:ext cx="11478885" cy="5072300"/>
          </a:xfrm>
        </p:spPr>
        <p:txBody>
          <a:bodyPr>
            <a:normAutofit/>
          </a:bodyPr>
          <a:lstStyle/>
          <a:p>
            <a:r>
              <a:rPr lang="en-IN" dirty="0"/>
              <a:t>The information of all the members connected to the same network as that of a target is at risk of the attacker attacks the target.</a:t>
            </a:r>
            <a:endParaRPr lang="en-US" dirty="0"/>
          </a:p>
        </p:txBody>
      </p:sp>
      <p:sp>
        <p:nvSpPr>
          <p:cNvPr id="4" name="Date Placeholder 3">
            <a:extLst>
              <a:ext uri="{FF2B5EF4-FFF2-40B4-BE49-F238E27FC236}">
                <a16:creationId xmlns:a16="http://schemas.microsoft.com/office/drawing/2014/main" id="{8A6D01B8-D8AB-40CF-AC58-05572E9C9B2E}"/>
              </a:ext>
            </a:extLst>
          </p:cNvPr>
          <p:cNvSpPr>
            <a:spLocks noGrp="1"/>
          </p:cNvSpPr>
          <p:nvPr>
            <p:ph type="dt" sz="half" idx="10"/>
          </p:nvPr>
        </p:nvSpPr>
        <p:spPr/>
        <p:txBody>
          <a:bodyPr/>
          <a:lstStyle/>
          <a:p>
            <a:fld id="{A2414E9F-A237-4082-B37B-D926ADB268EE}" type="datetime3">
              <a:rPr lang="en-US" smtClean="0"/>
              <a:pPr/>
              <a:t>30 April 2022</a:t>
            </a:fld>
            <a:endParaRPr lang="en-US"/>
          </a:p>
        </p:txBody>
      </p:sp>
      <p:sp>
        <p:nvSpPr>
          <p:cNvPr id="5" name="Footer Placeholder 4">
            <a:extLst>
              <a:ext uri="{FF2B5EF4-FFF2-40B4-BE49-F238E27FC236}">
                <a16:creationId xmlns:a16="http://schemas.microsoft.com/office/drawing/2014/main" id="{47DC3A6F-BB67-4E9D-A165-378A5052F842}"/>
              </a:ext>
            </a:extLst>
          </p:cNvPr>
          <p:cNvSpPr>
            <a:spLocks noGrp="1"/>
          </p:cNvSpPr>
          <p:nvPr>
            <p:ph type="ftr" sz="quarter" idx="11"/>
          </p:nvPr>
        </p:nvSpPr>
        <p:spPr/>
        <p:txBody>
          <a:bodyPr/>
          <a:lstStyle/>
          <a:p>
            <a:r>
              <a:rPr lang="en-US"/>
              <a:t>Department of CSE</a:t>
            </a:r>
          </a:p>
        </p:txBody>
      </p:sp>
      <p:sp>
        <p:nvSpPr>
          <p:cNvPr id="6" name="Slide Number Placeholder 5">
            <a:extLst>
              <a:ext uri="{FF2B5EF4-FFF2-40B4-BE49-F238E27FC236}">
                <a16:creationId xmlns:a16="http://schemas.microsoft.com/office/drawing/2014/main" id="{F57888D4-F49D-43D0-AE48-872DEE2D6C39}"/>
              </a:ext>
            </a:extLst>
          </p:cNvPr>
          <p:cNvSpPr>
            <a:spLocks noGrp="1"/>
          </p:cNvSpPr>
          <p:nvPr>
            <p:ph type="sldNum" sz="quarter" idx="12"/>
          </p:nvPr>
        </p:nvSpPr>
        <p:spPr/>
        <p:txBody>
          <a:bodyPr/>
          <a:lstStyle/>
          <a:p>
            <a:fld id="{7B28076C-CE04-4A00-BFAA-A90EA8355859}" type="slidenum">
              <a:rPr lang="en-US" smtClean="0"/>
              <a:pPr/>
              <a:t>12</a:t>
            </a:fld>
            <a:endParaRPr lang="en-US"/>
          </a:p>
        </p:txBody>
      </p:sp>
      <p:pic>
        <p:nvPicPr>
          <p:cNvPr id="7" name="Picture 6">
            <a:extLst>
              <a:ext uri="{FF2B5EF4-FFF2-40B4-BE49-F238E27FC236}">
                <a16:creationId xmlns:a16="http://schemas.microsoft.com/office/drawing/2014/main" id="{704465A5-9D34-49A7-B2F4-9D9A5F8734B8}"/>
              </a:ext>
            </a:extLst>
          </p:cNvPr>
          <p:cNvPicPr>
            <a:picLocks noChangeAspect="1"/>
          </p:cNvPicPr>
          <p:nvPr/>
        </p:nvPicPr>
        <p:blipFill rotWithShape="1">
          <a:blip r:embed="rId2"/>
          <a:srcRect l="32946" t="32897" r="32801" b="33316"/>
          <a:stretch/>
        </p:blipFill>
        <p:spPr>
          <a:xfrm>
            <a:off x="2538919" y="2749697"/>
            <a:ext cx="6809364" cy="3606654"/>
          </a:xfrm>
          <a:prstGeom prst="rect">
            <a:avLst/>
          </a:prstGeom>
        </p:spPr>
      </p:pic>
    </p:spTree>
    <p:extLst>
      <p:ext uri="{BB962C8B-B14F-4D97-AF65-F5344CB8AC3E}">
        <p14:creationId xmlns:p14="http://schemas.microsoft.com/office/powerpoint/2010/main" val="14553073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22AEAA-86AD-4F46-B32B-0A7D76CD0394}"/>
              </a:ext>
            </a:extLst>
          </p:cNvPr>
          <p:cNvSpPr>
            <a:spLocks noGrp="1"/>
          </p:cNvSpPr>
          <p:nvPr>
            <p:ph type="title"/>
          </p:nvPr>
        </p:nvSpPr>
        <p:spPr>
          <a:xfrm>
            <a:off x="398587" y="228600"/>
            <a:ext cx="11394826" cy="863082"/>
          </a:xfrm>
        </p:spPr>
        <p:txBody>
          <a:bodyPr/>
          <a:lstStyle/>
          <a:p>
            <a:r>
              <a:rPr lang="en-US" dirty="0"/>
              <a:t>Can open any URL in victims device </a:t>
            </a:r>
          </a:p>
        </p:txBody>
      </p:sp>
      <p:sp>
        <p:nvSpPr>
          <p:cNvPr id="4" name="Date Placeholder 3">
            <a:extLst>
              <a:ext uri="{FF2B5EF4-FFF2-40B4-BE49-F238E27FC236}">
                <a16:creationId xmlns:a16="http://schemas.microsoft.com/office/drawing/2014/main" id="{3164B46D-C90C-4F7A-BA3B-BEE5D9D0D4D3}"/>
              </a:ext>
            </a:extLst>
          </p:cNvPr>
          <p:cNvSpPr>
            <a:spLocks noGrp="1"/>
          </p:cNvSpPr>
          <p:nvPr>
            <p:ph type="dt" sz="half" idx="10"/>
          </p:nvPr>
        </p:nvSpPr>
        <p:spPr/>
        <p:txBody>
          <a:bodyPr/>
          <a:lstStyle/>
          <a:p>
            <a:fld id="{A2414E9F-A237-4082-B37B-D926ADB268EE}" type="datetime3">
              <a:rPr lang="en-US" smtClean="0"/>
              <a:pPr/>
              <a:t>30 April 2022</a:t>
            </a:fld>
            <a:endParaRPr lang="en-US"/>
          </a:p>
        </p:txBody>
      </p:sp>
      <p:sp>
        <p:nvSpPr>
          <p:cNvPr id="5" name="Footer Placeholder 4">
            <a:extLst>
              <a:ext uri="{FF2B5EF4-FFF2-40B4-BE49-F238E27FC236}">
                <a16:creationId xmlns:a16="http://schemas.microsoft.com/office/drawing/2014/main" id="{E7C8CC72-B701-49FD-BA9B-D15EF6549D3F}"/>
              </a:ext>
            </a:extLst>
          </p:cNvPr>
          <p:cNvSpPr>
            <a:spLocks noGrp="1"/>
          </p:cNvSpPr>
          <p:nvPr>
            <p:ph type="ftr" sz="quarter" idx="11"/>
          </p:nvPr>
        </p:nvSpPr>
        <p:spPr/>
        <p:txBody>
          <a:bodyPr/>
          <a:lstStyle/>
          <a:p>
            <a:r>
              <a:rPr lang="en-US"/>
              <a:t>Department of CSE</a:t>
            </a:r>
          </a:p>
        </p:txBody>
      </p:sp>
      <p:sp>
        <p:nvSpPr>
          <p:cNvPr id="6" name="Slide Number Placeholder 5">
            <a:extLst>
              <a:ext uri="{FF2B5EF4-FFF2-40B4-BE49-F238E27FC236}">
                <a16:creationId xmlns:a16="http://schemas.microsoft.com/office/drawing/2014/main" id="{DF942DF7-6601-41C5-9936-E4707DDF2472}"/>
              </a:ext>
            </a:extLst>
          </p:cNvPr>
          <p:cNvSpPr>
            <a:spLocks noGrp="1"/>
          </p:cNvSpPr>
          <p:nvPr>
            <p:ph type="sldNum" sz="quarter" idx="12"/>
          </p:nvPr>
        </p:nvSpPr>
        <p:spPr/>
        <p:txBody>
          <a:bodyPr/>
          <a:lstStyle/>
          <a:p>
            <a:fld id="{7B28076C-CE04-4A00-BFAA-A90EA8355859}" type="slidenum">
              <a:rPr lang="en-US" smtClean="0"/>
              <a:pPr/>
              <a:t>13</a:t>
            </a:fld>
            <a:endParaRPr lang="en-US"/>
          </a:p>
        </p:txBody>
      </p:sp>
      <p:pic>
        <p:nvPicPr>
          <p:cNvPr id="7" name="Content Placeholder 6">
            <a:extLst>
              <a:ext uri="{FF2B5EF4-FFF2-40B4-BE49-F238E27FC236}">
                <a16:creationId xmlns:a16="http://schemas.microsoft.com/office/drawing/2014/main" id="{D6171646-5925-4A9A-889C-C2403E0A142C}"/>
              </a:ext>
            </a:extLst>
          </p:cNvPr>
          <p:cNvPicPr>
            <a:picLocks noGrp="1" noChangeAspect="1"/>
          </p:cNvPicPr>
          <p:nvPr>
            <p:ph idx="1"/>
          </p:nvPr>
        </p:nvPicPr>
        <p:blipFill rotWithShape="1">
          <a:blip r:embed="rId2"/>
          <a:srcRect l="31614" t="57580" r="27018" b="26931"/>
          <a:stretch/>
        </p:blipFill>
        <p:spPr>
          <a:xfrm>
            <a:off x="466366" y="1615229"/>
            <a:ext cx="5766794" cy="1514404"/>
          </a:xfrm>
          <a:prstGeom prst="rect">
            <a:avLst/>
          </a:prstGeom>
        </p:spPr>
      </p:pic>
      <p:pic>
        <p:nvPicPr>
          <p:cNvPr id="8" name="Picture 7">
            <a:extLst>
              <a:ext uri="{FF2B5EF4-FFF2-40B4-BE49-F238E27FC236}">
                <a16:creationId xmlns:a16="http://schemas.microsoft.com/office/drawing/2014/main" id="{5B482F92-8192-4009-93EE-452A86175F70}"/>
              </a:ext>
            </a:extLst>
          </p:cNvPr>
          <p:cNvPicPr>
            <a:picLocks noChangeAspect="1"/>
          </p:cNvPicPr>
          <p:nvPr/>
        </p:nvPicPr>
        <p:blipFill rotWithShape="1">
          <a:blip r:embed="rId3"/>
          <a:srcRect l="50000" t="5000"/>
          <a:stretch/>
        </p:blipFill>
        <p:spPr>
          <a:xfrm>
            <a:off x="6370320" y="1280159"/>
            <a:ext cx="5423093" cy="5121911"/>
          </a:xfrm>
          <a:prstGeom prst="rect">
            <a:avLst/>
          </a:prstGeom>
        </p:spPr>
      </p:pic>
    </p:spTree>
    <p:extLst>
      <p:ext uri="{BB962C8B-B14F-4D97-AF65-F5344CB8AC3E}">
        <p14:creationId xmlns:p14="http://schemas.microsoft.com/office/powerpoint/2010/main" val="31106339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BB343C-5775-4342-8A47-DB9071BE0598}"/>
              </a:ext>
            </a:extLst>
          </p:cNvPr>
          <p:cNvSpPr>
            <a:spLocks noGrp="1"/>
          </p:cNvSpPr>
          <p:nvPr>
            <p:ph type="title"/>
          </p:nvPr>
        </p:nvSpPr>
        <p:spPr/>
        <p:txBody>
          <a:bodyPr>
            <a:normAutofit/>
          </a:bodyPr>
          <a:lstStyle/>
          <a:p>
            <a:r>
              <a:rPr lang="en-IN" sz="4400" b="1" spc="185" dirty="0">
                <a:solidFill>
                  <a:srgbClr val="C00000"/>
                </a:solidFill>
                <a:latin typeface="Arial" panose="020B0604020202020204" pitchFamily="34" charset="0"/>
                <a:cs typeface="Arial" panose="020B0604020202020204" pitchFamily="34" charset="0"/>
              </a:rPr>
              <a:t>Creating a remote access trojan</a:t>
            </a:r>
            <a:endParaRPr lang="en-IN" dirty="0">
              <a:solidFill>
                <a:srgbClr val="C00000"/>
              </a:solidFill>
            </a:endParaRPr>
          </a:p>
        </p:txBody>
      </p:sp>
      <p:sp>
        <p:nvSpPr>
          <p:cNvPr id="3" name="Content Placeholder 2">
            <a:extLst>
              <a:ext uri="{FF2B5EF4-FFF2-40B4-BE49-F238E27FC236}">
                <a16:creationId xmlns:a16="http://schemas.microsoft.com/office/drawing/2014/main" id="{28224DE1-E16B-4BE6-ADB3-0C1AAA4CD8E2}"/>
              </a:ext>
            </a:extLst>
          </p:cNvPr>
          <p:cNvSpPr>
            <a:spLocks noGrp="1"/>
          </p:cNvSpPr>
          <p:nvPr>
            <p:ph idx="1"/>
          </p:nvPr>
        </p:nvSpPr>
        <p:spPr>
          <a:xfrm>
            <a:off x="398587" y="1203960"/>
            <a:ext cx="11442893" cy="5152391"/>
          </a:xfrm>
        </p:spPr>
        <p:txBody>
          <a:bodyPr/>
          <a:lstStyle/>
          <a:p>
            <a:r>
              <a:rPr lang="en-IN" dirty="0"/>
              <a:t>Choose a preferred programming language to create a trojan according to your requirement 888 trojan works on java. It works for both windows and android</a:t>
            </a:r>
          </a:p>
          <a:p>
            <a:endParaRPr lang="en-IN" dirty="0"/>
          </a:p>
        </p:txBody>
      </p:sp>
      <p:sp>
        <p:nvSpPr>
          <p:cNvPr id="4" name="Date Placeholder 3">
            <a:extLst>
              <a:ext uri="{FF2B5EF4-FFF2-40B4-BE49-F238E27FC236}">
                <a16:creationId xmlns:a16="http://schemas.microsoft.com/office/drawing/2014/main" id="{3F189E13-4981-4205-A80F-9F0A82A03917}"/>
              </a:ext>
            </a:extLst>
          </p:cNvPr>
          <p:cNvSpPr>
            <a:spLocks noGrp="1"/>
          </p:cNvSpPr>
          <p:nvPr>
            <p:ph type="dt" sz="half" idx="10"/>
          </p:nvPr>
        </p:nvSpPr>
        <p:spPr/>
        <p:txBody>
          <a:bodyPr/>
          <a:lstStyle/>
          <a:p>
            <a:fld id="{A2414E9F-A237-4082-B37B-D926ADB268EE}" type="datetime3">
              <a:rPr lang="en-US" smtClean="0"/>
              <a:pPr/>
              <a:t>30 April 2022</a:t>
            </a:fld>
            <a:endParaRPr lang="en-US"/>
          </a:p>
        </p:txBody>
      </p:sp>
      <p:sp>
        <p:nvSpPr>
          <p:cNvPr id="5" name="Footer Placeholder 4">
            <a:extLst>
              <a:ext uri="{FF2B5EF4-FFF2-40B4-BE49-F238E27FC236}">
                <a16:creationId xmlns:a16="http://schemas.microsoft.com/office/drawing/2014/main" id="{755630E4-5D70-4231-951C-2A25DA0A8C2F}"/>
              </a:ext>
            </a:extLst>
          </p:cNvPr>
          <p:cNvSpPr>
            <a:spLocks noGrp="1"/>
          </p:cNvSpPr>
          <p:nvPr>
            <p:ph type="ftr" sz="quarter" idx="11"/>
          </p:nvPr>
        </p:nvSpPr>
        <p:spPr/>
        <p:txBody>
          <a:bodyPr/>
          <a:lstStyle/>
          <a:p>
            <a:r>
              <a:rPr lang="en-US"/>
              <a:t>Department of CSE</a:t>
            </a:r>
          </a:p>
        </p:txBody>
      </p:sp>
      <p:sp>
        <p:nvSpPr>
          <p:cNvPr id="6" name="Slide Number Placeholder 5">
            <a:extLst>
              <a:ext uri="{FF2B5EF4-FFF2-40B4-BE49-F238E27FC236}">
                <a16:creationId xmlns:a16="http://schemas.microsoft.com/office/drawing/2014/main" id="{94421D2E-7A2E-4575-9E54-D40AC9E5061F}"/>
              </a:ext>
            </a:extLst>
          </p:cNvPr>
          <p:cNvSpPr>
            <a:spLocks noGrp="1"/>
          </p:cNvSpPr>
          <p:nvPr>
            <p:ph type="sldNum" sz="quarter" idx="12"/>
          </p:nvPr>
        </p:nvSpPr>
        <p:spPr/>
        <p:txBody>
          <a:bodyPr/>
          <a:lstStyle/>
          <a:p>
            <a:fld id="{7B28076C-CE04-4A00-BFAA-A90EA8355859}" type="slidenum">
              <a:rPr lang="en-US" smtClean="0"/>
              <a:pPr/>
              <a:t>14</a:t>
            </a:fld>
            <a:endParaRPr lang="en-US"/>
          </a:p>
        </p:txBody>
      </p:sp>
      <p:pic>
        <p:nvPicPr>
          <p:cNvPr id="13" name="Picture 12" descr="hhshjnm&#10;">
            <a:extLst>
              <a:ext uri="{FF2B5EF4-FFF2-40B4-BE49-F238E27FC236}">
                <a16:creationId xmlns:a16="http://schemas.microsoft.com/office/drawing/2014/main" id="{D8CF38AF-AA42-4F22-8A0C-0FFC6EC97A2B}"/>
              </a:ext>
            </a:extLst>
          </p:cNvPr>
          <p:cNvPicPr>
            <a:picLocks noChangeAspect="1"/>
          </p:cNvPicPr>
          <p:nvPr/>
        </p:nvPicPr>
        <p:blipFill rotWithShape="1">
          <a:blip r:embed="rId2"/>
          <a:srcRect t="563" r="-86" b="42099"/>
          <a:stretch/>
        </p:blipFill>
        <p:spPr>
          <a:xfrm>
            <a:off x="958478" y="3084832"/>
            <a:ext cx="10623922" cy="3271519"/>
          </a:xfrm>
          <a:prstGeom prst="rect">
            <a:avLst/>
          </a:prstGeom>
        </p:spPr>
      </p:pic>
    </p:spTree>
    <p:extLst>
      <p:ext uri="{BB962C8B-B14F-4D97-AF65-F5344CB8AC3E}">
        <p14:creationId xmlns:p14="http://schemas.microsoft.com/office/powerpoint/2010/main" val="41451495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7E06930-B0AE-4AF2-899B-C1E6FCCE0960}"/>
              </a:ext>
            </a:extLst>
          </p:cNvPr>
          <p:cNvSpPr>
            <a:spLocks noGrp="1"/>
          </p:cNvSpPr>
          <p:nvPr>
            <p:ph type="title"/>
          </p:nvPr>
        </p:nvSpPr>
        <p:spPr/>
        <p:txBody>
          <a:bodyPr/>
          <a:lstStyle/>
          <a:p>
            <a:r>
              <a:rPr lang="en-IN" sz="4400" b="1" spc="185" dirty="0">
                <a:solidFill>
                  <a:srgbClr val="C00000"/>
                </a:solidFill>
                <a:latin typeface="Arial" panose="020B0604020202020204" pitchFamily="34" charset="0"/>
                <a:cs typeface="Arial" panose="020B0604020202020204" pitchFamily="34" charset="0"/>
              </a:rPr>
              <a:t>Creating a remote access trojan</a:t>
            </a:r>
            <a:endParaRPr lang="en-US" dirty="0"/>
          </a:p>
        </p:txBody>
      </p:sp>
      <p:sp>
        <p:nvSpPr>
          <p:cNvPr id="6" name="Content Placeholder 5">
            <a:extLst>
              <a:ext uri="{FF2B5EF4-FFF2-40B4-BE49-F238E27FC236}">
                <a16:creationId xmlns:a16="http://schemas.microsoft.com/office/drawing/2014/main" id="{43213E29-0E03-47DE-B40A-9AAEF232A215}"/>
              </a:ext>
            </a:extLst>
          </p:cNvPr>
          <p:cNvSpPr>
            <a:spLocks noGrp="1"/>
          </p:cNvSpPr>
          <p:nvPr>
            <p:ph idx="1"/>
          </p:nvPr>
        </p:nvSpPr>
        <p:spPr>
          <a:xfrm>
            <a:off x="507999" y="1280161"/>
            <a:ext cx="11285413" cy="4846004"/>
          </a:xfrm>
        </p:spPr>
        <p:txBody>
          <a:bodyPr/>
          <a:lstStyle/>
          <a:p>
            <a:r>
              <a:rPr lang="en-US" dirty="0"/>
              <a:t>Check your current local </a:t>
            </a:r>
            <a:r>
              <a:rPr lang="en-US" dirty="0" err="1"/>
              <a:t>ip</a:t>
            </a:r>
            <a:r>
              <a:rPr lang="en-US" dirty="0"/>
              <a:t> address in command prompt. This creates communication between the attacker and targeted user.</a:t>
            </a:r>
          </a:p>
          <a:p>
            <a:pPr marL="0" indent="0">
              <a:buNone/>
            </a:pPr>
            <a:endParaRPr lang="en-US" dirty="0"/>
          </a:p>
        </p:txBody>
      </p:sp>
      <p:sp>
        <p:nvSpPr>
          <p:cNvPr id="2" name="Date Placeholder 1">
            <a:extLst>
              <a:ext uri="{FF2B5EF4-FFF2-40B4-BE49-F238E27FC236}">
                <a16:creationId xmlns:a16="http://schemas.microsoft.com/office/drawing/2014/main" id="{4FF49437-2AD1-4612-BD4D-602596E58397}"/>
              </a:ext>
            </a:extLst>
          </p:cNvPr>
          <p:cNvSpPr>
            <a:spLocks noGrp="1"/>
          </p:cNvSpPr>
          <p:nvPr>
            <p:ph type="dt" sz="half" idx="10"/>
          </p:nvPr>
        </p:nvSpPr>
        <p:spPr/>
        <p:txBody>
          <a:bodyPr/>
          <a:lstStyle/>
          <a:p>
            <a:fld id="{9828E112-8377-45A9-BD19-18629BBD0547}" type="datetime3">
              <a:rPr lang="en-US" smtClean="0"/>
              <a:pPr/>
              <a:t>30 April 2022</a:t>
            </a:fld>
            <a:endParaRPr lang="en-US"/>
          </a:p>
        </p:txBody>
      </p:sp>
      <p:sp>
        <p:nvSpPr>
          <p:cNvPr id="3" name="Footer Placeholder 2">
            <a:extLst>
              <a:ext uri="{FF2B5EF4-FFF2-40B4-BE49-F238E27FC236}">
                <a16:creationId xmlns:a16="http://schemas.microsoft.com/office/drawing/2014/main" id="{EF145850-FF2D-44E1-966E-974E9A5A41C5}"/>
              </a:ext>
            </a:extLst>
          </p:cNvPr>
          <p:cNvSpPr>
            <a:spLocks noGrp="1"/>
          </p:cNvSpPr>
          <p:nvPr>
            <p:ph type="ftr" sz="quarter" idx="11"/>
          </p:nvPr>
        </p:nvSpPr>
        <p:spPr/>
        <p:txBody>
          <a:bodyPr/>
          <a:lstStyle/>
          <a:p>
            <a:r>
              <a:rPr lang="en-US"/>
              <a:t>Department of CSE</a:t>
            </a:r>
          </a:p>
        </p:txBody>
      </p:sp>
      <p:sp>
        <p:nvSpPr>
          <p:cNvPr id="4" name="Slide Number Placeholder 3">
            <a:extLst>
              <a:ext uri="{FF2B5EF4-FFF2-40B4-BE49-F238E27FC236}">
                <a16:creationId xmlns:a16="http://schemas.microsoft.com/office/drawing/2014/main" id="{0C34198A-E6E6-4CA3-B58A-A5D1959C68B5}"/>
              </a:ext>
            </a:extLst>
          </p:cNvPr>
          <p:cNvSpPr>
            <a:spLocks noGrp="1"/>
          </p:cNvSpPr>
          <p:nvPr>
            <p:ph type="sldNum" sz="quarter" idx="12"/>
          </p:nvPr>
        </p:nvSpPr>
        <p:spPr/>
        <p:txBody>
          <a:bodyPr/>
          <a:lstStyle/>
          <a:p>
            <a:fld id="{7B28076C-CE04-4A00-BFAA-A90EA8355859}" type="slidenum">
              <a:rPr lang="en-US" smtClean="0"/>
              <a:pPr/>
              <a:t>15</a:t>
            </a:fld>
            <a:endParaRPr lang="en-US"/>
          </a:p>
        </p:txBody>
      </p:sp>
      <p:pic>
        <p:nvPicPr>
          <p:cNvPr id="7" name="Picture 6">
            <a:extLst>
              <a:ext uri="{FF2B5EF4-FFF2-40B4-BE49-F238E27FC236}">
                <a16:creationId xmlns:a16="http://schemas.microsoft.com/office/drawing/2014/main" id="{3FF620D1-D963-4BE1-8EE0-785289CEB592}"/>
              </a:ext>
            </a:extLst>
          </p:cNvPr>
          <p:cNvPicPr>
            <a:picLocks noChangeAspect="1"/>
          </p:cNvPicPr>
          <p:nvPr/>
        </p:nvPicPr>
        <p:blipFill rotWithShape="1">
          <a:blip r:embed="rId2"/>
          <a:srcRect t="-493" b="75249"/>
          <a:stretch/>
        </p:blipFill>
        <p:spPr bwMode="auto">
          <a:xfrm>
            <a:off x="1161623" y="2856393"/>
            <a:ext cx="9978163" cy="1311911"/>
          </a:xfrm>
          <a:prstGeom prst="rect">
            <a:avLst/>
          </a:prstGeom>
          <a:ln>
            <a:noFill/>
          </a:ln>
          <a:extLst>
            <a:ext uri="{53640926-AAD7-44D8-BBD7-CCE9431645EC}">
              <a14:shadowObscured xmlns:a14="http://schemas.microsoft.com/office/drawing/2010/main"/>
            </a:ext>
          </a:extLst>
        </p:spPr>
      </p:pic>
      <p:pic>
        <p:nvPicPr>
          <p:cNvPr id="8" name="Picture 7">
            <a:extLst>
              <a:ext uri="{FF2B5EF4-FFF2-40B4-BE49-F238E27FC236}">
                <a16:creationId xmlns:a16="http://schemas.microsoft.com/office/drawing/2014/main" id="{5A4D67B6-B4E0-4F4A-94F8-A3BFA8D4B95B}"/>
              </a:ext>
            </a:extLst>
          </p:cNvPr>
          <p:cNvPicPr>
            <a:picLocks noChangeAspect="1"/>
          </p:cNvPicPr>
          <p:nvPr/>
        </p:nvPicPr>
        <p:blipFill rotWithShape="1">
          <a:blip r:embed="rId3"/>
          <a:srcRect l="2594" t="28702" b="36212"/>
          <a:stretch/>
        </p:blipFill>
        <p:spPr>
          <a:xfrm>
            <a:off x="1161623" y="4163217"/>
            <a:ext cx="9978163" cy="1955798"/>
          </a:xfrm>
          <a:prstGeom prst="rect">
            <a:avLst/>
          </a:prstGeom>
        </p:spPr>
      </p:pic>
    </p:spTree>
    <p:extLst>
      <p:ext uri="{BB962C8B-B14F-4D97-AF65-F5344CB8AC3E}">
        <p14:creationId xmlns:p14="http://schemas.microsoft.com/office/powerpoint/2010/main" val="11800227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6428C4-D63F-48A5-952A-BCE19DFB292D}"/>
              </a:ext>
            </a:extLst>
          </p:cNvPr>
          <p:cNvSpPr>
            <a:spLocks noGrp="1"/>
          </p:cNvSpPr>
          <p:nvPr>
            <p:ph type="title"/>
          </p:nvPr>
        </p:nvSpPr>
        <p:spPr/>
        <p:txBody>
          <a:bodyPr>
            <a:normAutofit/>
          </a:bodyPr>
          <a:lstStyle/>
          <a:p>
            <a:r>
              <a:rPr lang="en-IN" sz="4400" b="1" spc="185" dirty="0">
                <a:solidFill>
                  <a:srgbClr val="C00000"/>
                </a:solidFill>
                <a:latin typeface="Arial" panose="020B0604020202020204" pitchFamily="34" charset="0"/>
                <a:cs typeface="Arial" panose="020B0604020202020204" pitchFamily="34" charset="0"/>
              </a:rPr>
              <a:t>Creating a remote access trojan</a:t>
            </a:r>
            <a:endParaRPr lang="en-IN" dirty="0"/>
          </a:p>
        </p:txBody>
      </p:sp>
      <p:sp>
        <p:nvSpPr>
          <p:cNvPr id="3" name="Content Placeholder 2">
            <a:extLst>
              <a:ext uri="{FF2B5EF4-FFF2-40B4-BE49-F238E27FC236}">
                <a16:creationId xmlns:a16="http://schemas.microsoft.com/office/drawing/2014/main" id="{4D0FE0F0-4AE3-4C05-BA82-0730D5B5C523}"/>
              </a:ext>
            </a:extLst>
          </p:cNvPr>
          <p:cNvSpPr>
            <a:spLocks noGrp="1"/>
          </p:cNvSpPr>
          <p:nvPr>
            <p:ph idx="1"/>
          </p:nvPr>
        </p:nvSpPr>
        <p:spPr>
          <a:xfrm>
            <a:off x="508000" y="1371601"/>
            <a:ext cx="11074400" cy="4754564"/>
          </a:xfrm>
        </p:spPr>
        <p:txBody>
          <a:bodyPr/>
          <a:lstStyle/>
          <a:p>
            <a:pPr marL="0" indent="0">
              <a:buNone/>
            </a:pPr>
            <a:r>
              <a:rPr lang="en-US" dirty="0"/>
              <a:t>Select an open port in your network to send and receive data,    commands between the devices, this creates a backdoor for an attacker to re-enter any time he wants into the targeted device</a:t>
            </a:r>
            <a:endParaRPr lang="en-IN" dirty="0"/>
          </a:p>
        </p:txBody>
      </p:sp>
      <p:sp>
        <p:nvSpPr>
          <p:cNvPr id="4" name="Date Placeholder 3">
            <a:extLst>
              <a:ext uri="{FF2B5EF4-FFF2-40B4-BE49-F238E27FC236}">
                <a16:creationId xmlns:a16="http://schemas.microsoft.com/office/drawing/2014/main" id="{E7FBF0BC-FAB4-4B45-95A8-C4722DC604F9}"/>
              </a:ext>
            </a:extLst>
          </p:cNvPr>
          <p:cNvSpPr>
            <a:spLocks noGrp="1"/>
          </p:cNvSpPr>
          <p:nvPr>
            <p:ph type="dt" sz="half" idx="10"/>
          </p:nvPr>
        </p:nvSpPr>
        <p:spPr/>
        <p:txBody>
          <a:bodyPr/>
          <a:lstStyle/>
          <a:p>
            <a:fld id="{A2414E9F-A237-4082-B37B-D926ADB268EE}" type="datetime3">
              <a:rPr lang="en-US" smtClean="0"/>
              <a:pPr/>
              <a:t>30 April 2022</a:t>
            </a:fld>
            <a:endParaRPr lang="en-US"/>
          </a:p>
        </p:txBody>
      </p:sp>
      <p:sp>
        <p:nvSpPr>
          <p:cNvPr id="5" name="Footer Placeholder 4">
            <a:extLst>
              <a:ext uri="{FF2B5EF4-FFF2-40B4-BE49-F238E27FC236}">
                <a16:creationId xmlns:a16="http://schemas.microsoft.com/office/drawing/2014/main" id="{C51EC16D-5826-4A5E-A436-EF0AB6984B48}"/>
              </a:ext>
            </a:extLst>
          </p:cNvPr>
          <p:cNvSpPr>
            <a:spLocks noGrp="1"/>
          </p:cNvSpPr>
          <p:nvPr>
            <p:ph type="ftr" sz="quarter" idx="11"/>
          </p:nvPr>
        </p:nvSpPr>
        <p:spPr/>
        <p:txBody>
          <a:bodyPr/>
          <a:lstStyle/>
          <a:p>
            <a:r>
              <a:rPr lang="en-US"/>
              <a:t>Department of CSE</a:t>
            </a:r>
          </a:p>
        </p:txBody>
      </p:sp>
      <p:sp>
        <p:nvSpPr>
          <p:cNvPr id="6" name="Slide Number Placeholder 5">
            <a:extLst>
              <a:ext uri="{FF2B5EF4-FFF2-40B4-BE49-F238E27FC236}">
                <a16:creationId xmlns:a16="http://schemas.microsoft.com/office/drawing/2014/main" id="{76E62B4A-90C5-45FB-AF93-160FFC701FCE}"/>
              </a:ext>
            </a:extLst>
          </p:cNvPr>
          <p:cNvSpPr>
            <a:spLocks noGrp="1"/>
          </p:cNvSpPr>
          <p:nvPr>
            <p:ph type="sldNum" sz="quarter" idx="12"/>
          </p:nvPr>
        </p:nvSpPr>
        <p:spPr/>
        <p:txBody>
          <a:bodyPr/>
          <a:lstStyle/>
          <a:p>
            <a:fld id="{7B28076C-CE04-4A00-BFAA-A90EA8355859}" type="slidenum">
              <a:rPr lang="en-US" smtClean="0"/>
              <a:pPr/>
              <a:t>16</a:t>
            </a:fld>
            <a:endParaRPr lang="en-US"/>
          </a:p>
        </p:txBody>
      </p:sp>
      <p:pic>
        <p:nvPicPr>
          <p:cNvPr id="13" name="Picture 12">
            <a:extLst>
              <a:ext uri="{FF2B5EF4-FFF2-40B4-BE49-F238E27FC236}">
                <a16:creationId xmlns:a16="http://schemas.microsoft.com/office/drawing/2014/main" id="{C30A557B-A8D5-4F26-9649-4BC018ACA1AD}"/>
              </a:ext>
            </a:extLst>
          </p:cNvPr>
          <p:cNvPicPr>
            <a:picLocks noChangeAspect="1"/>
          </p:cNvPicPr>
          <p:nvPr/>
        </p:nvPicPr>
        <p:blipFill rotWithShape="1">
          <a:blip r:embed="rId2"/>
          <a:srcRect b="37206"/>
          <a:stretch/>
        </p:blipFill>
        <p:spPr>
          <a:xfrm>
            <a:off x="1907346" y="2929497"/>
            <a:ext cx="8212824" cy="3349383"/>
          </a:xfrm>
          <a:prstGeom prst="rect">
            <a:avLst/>
          </a:prstGeom>
        </p:spPr>
      </p:pic>
    </p:spTree>
    <p:extLst>
      <p:ext uri="{BB962C8B-B14F-4D97-AF65-F5344CB8AC3E}">
        <p14:creationId xmlns:p14="http://schemas.microsoft.com/office/powerpoint/2010/main" val="7614297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0DC959-0469-4CD1-BDF3-F7B676EFF56D}"/>
              </a:ext>
            </a:extLst>
          </p:cNvPr>
          <p:cNvSpPr>
            <a:spLocks noGrp="1"/>
          </p:cNvSpPr>
          <p:nvPr>
            <p:ph type="title"/>
          </p:nvPr>
        </p:nvSpPr>
        <p:spPr/>
        <p:txBody>
          <a:bodyPr/>
          <a:lstStyle/>
          <a:p>
            <a:r>
              <a:rPr lang="en-IN" sz="4400" b="1" spc="185" dirty="0">
                <a:solidFill>
                  <a:srgbClr val="C00000"/>
                </a:solidFill>
                <a:latin typeface="Arial" panose="020B0604020202020204" pitchFamily="34" charset="0"/>
                <a:cs typeface="Arial" panose="020B0604020202020204" pitchFamily="34" charset="0"/>
              </a:rPr>
              <a:t>Creating a remote access trojan</a:t>
            </a:r>
            <a:endParaRPr lang="en-US" dirty="0"/>
          </a:p>
        </p:txBody>
      </p:sp>
      <p:sp>
        <p:nvSpPr>
          <p:cNvPr id="3" name="Content Placeholder 2">
            <a:extLst>
              <a:ext uri="{FF2B5EF4-FFF2-40B4-BE49-F238E27FC236}">
                <a16:creationId xmlns:a16="http://schemas.microsoft.com/office/drawing/2014/main" id="{0A75B840-C3E5-45E3-9479-D7B3FC19954E}"/>
              </a:ext>
            </a:extLst>
          </p:cNvPr>
          <p:cNvSpPr>
            <a:spLocks noGrp="1"/>
          </p:cNvSpPr>
          <p:nvPr>
            <p:ph idx="1"/>
          </p:nvPr>
        </p:nvSpPr>
        <p:spPr/>
        <p:txBody>
          <a:bodyPr/>
          <a:lstStyle/>
          <a:p>
            <a:r>
              <a:rPr lang="en-US" dirty="0"/>
              <a:t>A powerful trojan is created and this can be delivered to a targeted user using different social engineering techniques</a:t>
            </a:r>
          </a:p>
        </p:txBody>
      </p:sp>
      <p:sp>
        <p:nvSpPr>
          <p:cNvPr id="4" name="Date Placeholder 3">
            <a:extLst>
              <a:ext uri="{FF2B5EF4-FFF2-40B4-BE49-F238E27FC236}">
                <a16:creationId xmlns:a16="http://schemas.microsoft.com/office/drawing/2014/main" id="{CB114CCB-8919-4A55-BD01-4936136C7CB1}"/>
              </a:ext>
            </a:extLst>
          </p:cNvPr>
          <p:cNvSpPr>
            <a:spLocks noGrp="1"/>
          </p:cNvSpPr>
          <p:nvPr>
            <p:ph type="dt" sz="half" idx="10"/>
          </p:nvPr>
        </p:nvSpPr>
        <p:spPr/>
        <p:txBody>
          <a:bodyPr/>
          <a:lstStyle/>
          <a:p>
            <a:fld id="{A2414E9F-A237-4082-B37B-D926ADB268EE}" type="datetime3">
              <a:rPr lang="en-US" smtClean="0"/>
              <a:pPr/>
              <a:t>30 April 2022</a:t>
            </a:fld>
            <a:endParaRPr lang="en-US"/>
          </a:p>
        </p:txBody>
      </p:sp>
      <p:sp>
        <p:nvSpPr>
          <p:cNvPr id="5" name="Footer Placeholder 4">
            <a:extLst>
              <a:ext uri="{FF2B5EF4-FFF2-40B4-BE49-F238E27FC236}">
                <a16:creationId xmlns:a16="http://schemas.microsoft.com/office/drawing/2014/main" id="{30DB1512-06C9-46C5-AF09-DE1CA873B1AC}"/>
              </a:ext>
            </a:extLst>
          </p:cNvPr>
          <p:cNvSpPr>
            <a:spLocks noGrp="1"/>
          </p:cNvSpPr>
          <p:nvPr>
            <p:ph type="ftr" sz="quarter" idx="11"/>
          </p:nvPr>
        </p:nvSpPr>
        <p:spPr/>
        <p:txBody>
          <a:bodyPr/>
          <a:lstStyle/>
          <a:p>
            <a:r>
              <a:rPr lang="en-US"/>
              <a:t>Department of CSE</a:t>
            </a:r>
          </a:p>
        </p:txBody>
      </p:sp>
      <p:sp>
        <p:nvSpPr>
          <p:cNvPr id="6" name="Slide Number Placeholder 5">
            <a:extLst>
              <a:ext uri="{FF2B5EF4-FFF2-40B4-BE49-F238E27FC236}">
                <a16:creationId xmlns:a16="http://schemas.microsoft.com/office/drawing/2014/main" id="{DE098D22-F667-4DAE-8AB4-A9A5815774E2}"/>
              </a:ext>
            </a:extLst>
          </p:cNvPr>
          <p:cNvSpPr>
            <a:spLocks noGrp="1"/>
          </p:cNvSpPr>
          <p:nvPr>
            <p:ph type="sldNum" sz="quarter" idx="12"/>
          </p:nvPr>
        </p:nvSpPr>
        <p:spPr/>
        <p:txBody>
          <a:bodyPr/>
          <a:lstStyle/>
          <a:p>
            <a:fld id="{7B28076C-CE04-4A00-BFAA-A90EA8355859}" type="slidenum">
              <a:rPr lang="en-US" smtClean="0"/>
              <a:pPr/>
              <a:t>17</a:t>
            </a:fld>
            <a:endParaRPr lang="en-US"/>
          </a:p>
        </p:txBody>
      </p:sp>
      <p:pic>
        <p:nvPicPr>
          <p:cNvPr id="7" name="Picture 6">
            <a:extLst>
              <a:ext uri="{FF2B5EF4-FFF2-40B4-BE49-F238E27FC236}">
                <a16:creationId xmlns:a16="http://schemas.microsoft.com/office/drawing/2014/main" id="{C9750A4E-A24A-4066-9F0E-A207BB8C79DE}"/>
              </a:ext>
            </a:extLst>
          </p:cNvPr>
          <p:cNvPicPr>
            <a:picLocks noChangeAspect="1"/>
          </p:cNvPicPr>
          <p:nvPr/>
        </p:nvPicPr>
        <p:blipFill>
          <a:blip r:embed="rId2"/>
          <a:stretch>
            <a:fillRect/>
          </a:stretch>
        </p:blipFill>
        <p:spPr>
          <a:xfrm>
            <a:off x="2433319" y="2802255"/>
            <a:ext cx="7438813" cy="3552510"/>
          </a:xfrm>
          <a:prstGeom prst="rect">
            <a:avLst/>
          </a:prstGeom>
        </p:spPr>
      </p:pic>
    </p:spTree>
    <p:extLst>
      <p:ext uri="{BB962C8B-B14F-4D97-AF65-F5344CB8AC3E}">
        <p14:creationId xmlns:p14="http://schemas.microsoft.com/office/powerpoint/2010/main" val="31935770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6F761C-AE49-405B-8155-FF89ADEB5762}"/>
              </a:ext>
            </a:extLst>
          </p:cNvPr>
          <p:cNvSpPr>
            <a:spLocks noGrp="1"/>
          </p:cNvSpPr>
          <p:nvPr>
            <p:ph type="title"/>
          </p:nvPr>
        </p:nvSpPr>
        <p:spPr>
          <a:xfrm>
            <a:off x="242596" y="228600"/>
            <a:ext cx="11550817" cy="898454"/>
          </a:xfrm>
        </p:spPr>
        <p:txBody>
          <a:bodyPr>
            <a:noAutofit/>
          </a:bodyPr>
          <a:lstStyle/>
          <a:p>
            <a:r>
              <a:rPr lang="en-IN" sz="3600" b="1" spc="185" dirty="0">
                <a:solidFill>
                  <a:schemeClr val="accent2"/>
                </a:solidFill>
                <a:latin typeface="Arial" panose="020B0604020202020204" pitchFamily="34" charset="0"/>
                <a:cs typeface="Arial" panose="020B0604020202020204" pitchFamily="34" charset="0"/>
              </a:rPr>
              <a:t>How an attacker sends a payload to his target</a:t>
            </a:r>
            <a:endParaRPr lang="en-IN" sz="3600" dirty="0"/>
          </a:p>
        </p:txBody>
      </p:sp>
      <p:sp>
        <p:nvSpPr>
          <p:cNvPr id="3" name="Content Placeholder 2">
            <a:extLst>
              <a:ext uri="{FF2B5EF4-FFF2-40B4-BE49-F238E27FC236}">
                <a16:creationId xmlns:a16="http://schemas.microsoft.com/office/drawing/2014/main" id="{3658F4D3-E3B8-48FC-A38F-18D527777C03}"/>
              </a:ext>
            </a:extLst>
          </p:cNvPr>
          <p:cNvSpPr>
            <a:spLocks noGrp="1"/>
          </p:cNvSpPr>
          <p:nvPr>
            <p:ph idx="1"/>
          </p:nvPr>
        </p:nvSpPr>
        <p:spPr>
          <a:xfrm>
            <a:off x="493689" y="1249327"/>
            <a:ext cx="11299724" cy="5107024"/>
          </a:xfrm>
        </p:spPr>
        <p:txBody>
          <a:bodyPr/>
          <a:lstStyle/>
          <a:p>
            <a:pPr marL="0" indent="0">
              <a:buNone/>
            </a:pPr>
            <a:r>
              <a:rPr lang="en-US" dirty="0"/>
              <a:t> </a:t>
            </a:r>
          </a:p>
        </p:txBody>
      </p:sp>
      <p:sp>
        <p:nvSpPr>
          <p:cNvPr id="4" name="Date Placeholder 3">
            <a:extLst>
              <a:ext uri="{FF2B5EF4-FFF2-40B4-BE49-F238E27FC236}">
                <a16:creationId xmlns:a16="http://schemas.microsoft.com/office/drawing/2014/main" id="{0AEFA142-09F6-45FD-91E0-20D9A5ADDE39}"/>
              </a:ext>
            </a:extLst>
          </p:cNvPr>
          <p:cNvSpPr>
            <a:spLocks noGrp="1"/>
          </p:cNvSpPr>
          <p:nvPr>
            <p:ph type="dt" sz="half" idx="10"/>
          </p:nvPr>
        </p:nvSpPr>
        <p:spPr/>
        <p:txBody>
          <a:bodyPr/>
          <a:lstStyle/>
          <a:p>
            <a:fld id="{A2414E9F-A237-4082-B37B-D926ADB268EE}" type="datetime3">
              <a:rPr lang="en-US" smtClean="0"/>
              <a:pPr/>
              <a:t>30 April 2022</a:t>
            </a:fld>
            <a:endParaRPr lang="en-US"/>
          </a:p>
        </p:txBody>
      </p:sp>
      <p:sp>
        <p:nvSpPr>
          <p:cNvPr id="5" name="Footer Placeholder 4">
            <a:extLst>
              <a:ext uri="{FF2B5EF4-FFF2-40B4-BE49-F238E27FC236}">
                <a16:creationId xmlns:a16="http://schemas.microsoft.com/office/drawing/2014/main" id="{E0DAB955-3F81-4F3D-8AA1-F163696C0A67}"/>
              </a:ext>
            </a:extLst>
          </p:cNvPr>
          <p:cNvSpPr>
            <a:spLocks noGrp="1"/>
          </p:cNvSpPr>
          <p:nvPr>
            <p:ph type="ftr" sz="quarter" idx="11"/>
          </p:nvPr>
        </p:nvSpPr>
        <p:spPr/>
        <p:txBody>
          <a:bodyPr/>
          <a:lstStyle/>
          <a:p>
            <a:r>
              <a:rPr lang="en-US"/>
              <a:t>Department of CSE</a:t>
            </a:r>
          </a:p>
        </p:txBody>
      </p:sp>
      <p:sp>
        <p:nvSpPr>
          <p:cNvPr id="6" name="Slide Number Placeholder 5">
            <a:extLst>
              <a:ext uri="{FF2B5EF4-FFF2-40B4-BE49-F238E27FC236}">
                <a16:creationId xmlns:a16="http://schemas.microsoft.com/office/drawing/2014/main" id="{AAA0F679-188D-472B-B220-F06A4000E64E}"/>
              </a:ext>
            </a:extLst>
          </p:cNvPr>
          <p:cNvSpPr>
            <a:spLocks noGrp="1"/>
          </p:cNvSpPr>
          <p:nvPr>
            <p:ph type="sldNum" sz="quarter" idx="12"/>
          </p:nvPr>
        </p:nvSpPr>
        <p:spPr/>
        <p:txBody>
          <a:bodyPr/>
          <a:lstStyle/>
          <a:p>
            <a:fld id="{7B28076C-CE04-4A00-BFAA-A90EA8355859}" type="slidenum">
              <a:rPr lang="en-US" smtClean="0"/>
              <a:pPr/>
              <a:t>18</a:t>
            </a:fld>
            <a:endParaRPr lang="en-US"/>
          </a:p>
        </p:txBody>
      </p:sp>
      <p:sp>
        <p:nvSpPr>
          <p:cNvPr id="13" name="TextBox 12">
            <a:extLst>
              <a:ext uri="{FF2B5EF4-FFF2-40B4-BE49-F238E27FC236}">
                <a16:creationId xmlns:a16="http://schemas.microsoft.com/office/drawing/2014/main" id="{F4157096-8CF4-4A3D-B47F-6A621916B5DF}"/>
              </a:ext>
            </a:extLst>
          </p:cNvPr>
          <p:cNvSpPr txBox="1"/>
          <p:nvPr/>
        </p:nvSpPr>
        <p:spPr>
          <a:xfrm>
            <a:off x="398587" y="1371600"/>
            <a:ext cx="11299724" cy="5450916"/>
          </a:xfrm>
          <a:prstGeom prst="rect">
            <a:avLst/>
          </a:prstGeom>
          <a:noFill/>
        </p:spPr>
        <p:txBody>
          <a:bodyPr wrap="square">
            <a:spAutoFit/>
          </a:bodyPr>
          <a:lstStyle/>
          <a:p>
            <a:pPr marL="342900" indent="-342900" algn="just">
              <a:lnSpc>
                <a:spcPct val="107000"/>
              </a:lnSpc>
              <a:spcAft>
                <a:spcPts val="800"/>
              </a:spcAft>
              <a:buFont typeface="Symbol" panose="05050102010706020507" pitchFamily="18" charset="2"/>
              <a:buChar char=""/>
              <a:tabLst>
                <a:tab pos="1350010" algn="l"/>
              </a:tabLst>
            </a:pPr>
            <a:r>
              <a:rPr lang="en-US" sz="2800" dirty="0">
                <a:effectLst/>
                <a:latin typeface="+mj-lt"/>
                <a:ea typeface="Calibri" panose="020F0502020204030204" pitchFamily="34" charset="0"/>
                <a:cs typeface="Times New Roman" panose="02020603050405020304" pitchFamily="18" charset="0"/>
              </a:rPr>
              <a:t>Social engineering is the term used for a broad range of malicious activities accomplished through human interactions.</a:t>
            </a:r>
          </a:p>
          <a:p>
            <a:pPr marL="342900" marR="0" lvl="0" indent="-342900" algn="just">
              <a:lnSpc>
                <a:spcPct val="107000"/>
              </a:lnSpc>
              <a:spcBef>
                <a:spcPts val="0"/>
              </a:spcBef>
              <a:spcAft>
                <a:spcPts val="800"/>
              </a:spcAft>
              <a:buFont typeface="Symbol" panose="05050102010706020507" pitchFamily="18" charset="2"/>
              <a:buChar char=""/>
              <a:tabLst>
                <a:tab pos="1350010" algn="l"/>
              </a:tabLst>
            </a:pPr>
            <a:r>
              <a:rPr lang="en-US" sz="2800" dirty="0">
                <a:effectLst/>
                <a:latin typeface="+mj-lt"/>
                <a:ea typeface="Calibri" panose="020F0502020204030204" pitchFamily="34" charset="0"/>
                <a:cs typeface="Times New Roman" panose="02020603050405020304" pitchFamily="18" charset="0"/>
              </a:rPr>
              <a:t>It uses psychological manipulation to trick users into making security mistakes or giving away sensitive information.</a:t>
            </a:r>
          </a:p>
          <a:p>
            <a:pPr marL="342900" marR="0" lvl="0" indent="-342900" algn="just">
              <a:lnSpc>
                <a:spcPct val="107000"/>
              </a:lnSpc>
              <a:spcBef>
                <a:spcPts val="0"/>
              </a:spcBef>
              <a:spcAft>
                <a:spcPts val="800"/>
              </a:spcAft>
              <a:buFont typeface="Symbol" panose="05050102010706020507" pitchFamily="18" charset="2"/>
              <a:buChar char=""/>
              <a:tabLst>
                <a:tab pos="1350010" algn="l"/>
              </a:tabLst>
            </a:pPr>
            <a:r>
              <a:rPr lang="en-US" sz="2800" dirty="0">
                <a:latin typeface="+mj-lt"/>
                <a:ea typeface="Calibri" panose="020F0502020204030204" pitchFamily="34" charset="0"/>
                <a:cs typeface="Times New Roman" panose="02020603050405020304" pitchFamily="18" charset="0"/>
              </a:rPr>
              <a:t>There are d</a:t>
            </a:r>
            <a:r>
              <a:rPr lang="en-US" sz="2800" dirty="0">
                <a:effectLst/>
                <a:latin typeface="+mj-lt"/>
                <a:ea typeface="Calibri" panose="020F0502020204030204" pitchFamily="34" charset="0"/>
                <a:cs typeface="Times New Roman" panose="02020603050405020304" pitchFamily="18" charset="0"/>
              </a:rPr>
              <a:t>ifferent formats an attacker can send a payload to victim</a:t>
            </a:r>
          </a:p>
          <a:p>
            <a:pPr marR="0" lvl="0">
              <a:lnSpc>
                <a:spcPct val="107000"/>
              </a:lnSpc>
              <a:spcBef>
                <a:spcPts val="0"/>
              </a:spcBef>
              <a:spcAft>
                <a:spcPts val="0"/>
              </a:spcAft>
              <a:tabLst>
                <a:tab pos="1350010" algn="l"/>
              </a:tabLst>
            </a:pPr>
            <a:r>
              <a:rPr lang="en-US" sz="2800" b="1" dirty="0">
                <a:latin typeface="+mj-lt"/>
                <a:ea typeface="Calibri" panose="020F0502020204030204" pitchFamily="34" charset="0"/>
                <a:cs typeface="Times New Roman" panose="02020603050405020304" pitchFamily="18" charset="0"/>
              </a:rPr>
              <a:t>RAT</a:t>
            </a:r>
            <a:r>
              <a:rPr lang="en-US" sz="2800" b="1" dirty="0">
                <a:effectLst/>
                <a:latin typeface="+mj-lt"/>
                <a:ea typeface="Calibri" panose="020F0502020204030204" pitchFamily="34" charset="0"/>
                <a:cs typeface="Times New Roman" panose="02020603050405020304" pitchFamily="18" charset="0"/>
              </a:rPr>
              <a:t> can be in different formats like: </a:t>
            </a:r>
          </a:p>
          <a:p>
            <a:pPr marL="342900" marR="0" lvl="0" indent="-342900">
              <a:lnSpc>
                <a:spcPct val="107000"/>
              </a:lnSpc>
              <a:spcBef>
                <a:spcPts val="0"/>
              </a:spcBef>
              <a:spcAft>
                <a:spcPts val="0"/>
              </a:spcAft>
              <a:buFont typeface="Symbol" panose="05050102010706020507" pitchFamily="18" charset="2"/>
              <a:buChar char=""/>
              <a:tabLst>
                <a:tab pos="1350010" algn="l"/>
              </a:tabLst>
            </a:pPr>
            <a:r>
              <a:rPr lang="en-US" sz="2800" dirty="0">
                <a:latin typeface="+mj-lt"/>
                <a:ea typeface="Calibri" panose="020F0502020204030204" pitchFamily="34" charset="0"/>
                <a:cs typeface="Times New Roman" panose="02020603050405020304" pitchFamily="18" charset="0"/>
              </a:rPr>
              <a:t>J</a:t>
            </a:r>
            <a:r>
              <a:rPr lang="en-US" sz="2800" dirty="0">
                <a:effectLst/>
                <a:latin typeface="+mj-lt"/>
                <a:ea typeface="Calibri" panose="020F0502020204030204" pitchFamily="34" charset="0"/>
                <a:cs typeface="Times New Roman" panose="02020603050405020304" pitchFamily="18" charset="0"/>
              </a:rPr>
              <a:t>pg (photo format) (photo encoded with malicious code. </a:t>
            </a:r>
            <a:r>
              <a:rPr lang="en-US" sz="2800" dirty="0">
                <a:latin typeface="+mj-lt"/>
                <a:ea typeface="Calibri" panose="020F0502020204030204" pitchFamily="34" charset="0"/>
                <a:cs typeface="Times New Roman" panose="02020603050405020304" pitchFamily="18" charset="0"/>
              </a:rPr>
              <a:t>C</a:t>
            </a:r>
            <a:r>
              <a:rPr lang="en-US" sz="2800" dirty="0">
                <a:effectLst/>
                <a:latin typeface="+mj-lt"/>
                <a:ea typeface="Calibri" panose="020F0502020204030204" pitchFamily="34" charset="0"/>
                <a:cs typeface="Times New Roman" panose="02020603050405020304" pitchFamily="18" charset="0"/>
              </a:rPr>
              <a:t>licking on it will provoke the code to run)</a:t>
            </a:r>
          </a:p>
          <a:p>
            <a:pPr marL="342900" marR="0" lvl="0" indent="-342900">
              <a:lnSpc>
                <a:spcPct val="107000"/>
              </a:lnSpc>
              <a:spcBef>
                <a:spcPts val="0"/>
              </a:spcBef>
              <a:spcAft>
                <a:spcPts val="0"/>
              </a:spcAft>
              <a:buFont typeface="Symbol" panose="05050102010706020507" pitchFamily="18" charset="2"/>
              <a:buChar char=""/>
              <a:tabLst>
                <a:tab pos="1350010" algn="l"/>
              </a:tabLst>
            </a:pPr>
            <a:r>
              <a:rPr lang="en-US" sz="2800" dirty="0">
                <a:latin typeface="+mj-lt"/>
                <a:ea typeface="Calibri" panose="020F0502020204030204" pitchFamily="34" charset="0"/>
                <a:cs typeface="Times New Roman" panose="02020603050405020304" pitchFamily="18" charset="0"/>
              </a:rPr>
              <a:t>P</a:t>
            </a:r>
            <a:r>
              <a:rPr lang="en-US" sz="2800" dirty="0">
                <a:effectLst/>
                <a:latin typeface="+mj-lt"/>
                <a:ea typeface="Calibri" panose="020F0502020204030204" pitchFamily="34" charset="0"/>
                <a:cs typeface="Times New Roman" panose="02020603050405020304" pitchFamily="18" charset="0"/>
              </a:rPr>
              <a:t>df (pdf’s encoded with malicious code. Opening it will provoke the code to run)</a:t>
            </a:r>
          </a:p>
          <a:p>
            <a:pPr marL="342900" marR="0" lvl="0" indent="-342900" algn="just">
              <a:lnSpc>
                <a:spcPct val="107000"/>
              </a:lnSpc>
              <a:spcBef>
                <a:spcPts val="0"/>
              </a:spcBef>
              <a:spcAft>
                <a:spcPts val="800"/>
              </a:spcAft>
              <a:buFont typeface="Symbol" panose="05050102010706020507" pitchFamily="18" charset="2"/>
              <a:buChar char=""/>
              <a:tabLst>
                <a:tab pos="1350010" algn="l"/>
              </a:tabLst>
            </a:pPr>
            <a:endParaRPr lang="en-US" sz="2800" dirty="0">
              <a:effectLst/>
              <a:latin typeface="+mj-l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7454233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E35EFA-5548-416F-9350-C5F7BB06E77C}"/>
              </a:ext>
            </a:extLst>
          </p:cNvPr>
          <p:cNvSpPr>
            <a:spLocks noGrp="1"/>
          </p:cNvSpPr>
          <p:nvPr>
            <p:ph type="title"/>
          </p:nvPr>
        </p:nvSpPr>
        <p:spPr>
          <a:xfrm>
            <a:off x="398586" y="228600"/>
            <a:ext cx="11183814" cy="881743"/>
          </a:xfrm>
        </p:spPr>
        <p:txBody>
          <a:bodyPr>
            <a:noAutofit/>
          </a:bodyPr>
          <a:lstStyle/>
          <a:p>
            <a:r>
              <a:rPr lang="en-IN" sz="3600" b="1" spc="185" dirty="0">
                <a:solidFill>
                  <a:schemeClr val="accent2"/>
                </a:solidFill>
                <a:latin typeface="Arial" panose="020B0604020202020204" pitchFamily="34" charset="0"/>
                <a:cs typeface="Arial" panose="020B0604020202020204" pitchFamily="34" charset="0"/>
              </a:rPr>
              <a:t>How an attacker sends a payload to his target</a:t>
            </a:r>
            <a:endParaRPr lang="en-US" sz="3600" dirty="0"/>
          </a:p>
        </p:txBody>
      </p:sp>
      <p:sp>
        <p:nvSpPr>
          <p:cNvPr id="3" name="Content Placeholder 2">
            <a:extLst>
              <a:ext uri="{FF2B5EF4-FFF2-40B4-BE49-F238E27FC236}">
                <a16:creationId xmlns:a16="http://schemas.microsoft.com/office/drawing/2014/main" id="{7DE6FE1D-FB64-4F5D-BE10-6D2345E8C6B2}"/>
              </a:ext>
            </a:extLst>
          </p:cNvPr>
          <p:cNvSpPr>
            <a:spLocks noGrp="1"/>
          </p:cNvSpPr>
          <p:nvPr>
            <p:ph idx="1"/>
          </p:nvPr>
        </p:nvSpPr>
        <p:spPr>
          <a:xfrm>
            <a:off x="485192" y="1436915"/>
            <a:ext cx="11097208" cy="4689250"/>
          </a:xfrm>
        </p:spPr>
        <p:txBody>
          <a:bodyPr>
            <a:normAutofit/>
          </a:bodyPr>
          <a:lstStyle/>
          <a:p>
            <a:pPr marL="342900" marR="0" lvl="0" indent="-342900">
              <a:lnSpc>
                <a:spcPct val="107000"/>
              </a:lnSpc>
              <a:spcBef>
                <a:spcPts val="0"/>
              </a:spcBef>
              <a:spcAft>
                <a:spcPts val="0"/>
              </a:spcAft>
              <a:buFont typeface="Symbol" panose="05050102010706020507" pitchFamily="18" charset="2"/>
              <a:buChar char=""/>
              <a:tabLst>
                <a:tab pos="1350010" algn="l"/>
              </a:tabLst>
            </a:pPr>
            <a:r>
              <a:rPr lang="en-US" sz="2800" dirty="0">
                <a:latin typeface="+mj-lt"/>
                <a:ea typeface="Calibri" panose="020F0502020204030204" pitchFamily="34" charset="0"/>
                <a:cs typeface="Times New Roman" panose="02020603050405020304" pitchFamily="18" charset="0"/>
              </a:rPr>
              <a:t>E</a:t>
            </a:r>
            <a:r>
              <a:rPr lang="en-US" sz="2800" dirty="0">
                <a:effectLst/>
                <a:latin typeface="+mj-lt"/>
                <a:ea typeface="Calibri" panose="020F0502020204030204" pitchFamily="34" charset="0"/>
                <a:cs typeface="Times New Roman" panose="02020603050405020304" pitchFamily="18" charset="0"/>
              </a:rPr>
              <a:t>xe (mostly can be seen in third party applications and mod applications, Creating a cracked version of a paid software and encoding it with a payload, users will easily install them because they are free and easy to install but forget about their security)</a:t>
            </a:r>
          </a:p>
          <a:p>
            <a:pPr marL="342900" marR="0" lvl="0" indent="-342900">
              <a:lnSpc>
                <a:spcPct val="107000"/>
              </a:lnSpc>
              <a:spcBef>
                <a:spcPts val="0"/>
              </a:spcBef>
              <a:spcAft>
                <a:spcPts val="0"/>
              </a:spcAft>
              <a:buFont typeface="Symbol" panose="05050102010706020507" pitchFamily="18" charset="2"/>
              <a:buChar char=""/>
              <a:tabLst>
                <a:tab pos="1350010" algn="l"/>
              </a:tabLst>
            </a:pPr>
            <a:r>
              <a:rPr lang="en-US" sz="2800" dirty="0">
                <a:effectLst/>
                <a:latin typeface="+mj-lt"/>
                <a:ea typeface="Calibri" panose="020F0502020204030204" pitchFamily="34" charset="0"/>
                <a:cs typeface="Times New Roman" panose="02020603050405020304" pitchFamily="18" charset="0"/>
              </a:rPr>
              <a:t>Html format (can hack into victims devices in the name of cookies)</a:t>
            </a:r>
          </a:p>
          <a:p>
            <a:pPr marL="342900" marR="0" lvl="0" indent="-342900">
              <a:lnSpc>
                <a:spcPct val="107000"/>
              </a:lnSpc>
              <a:spcBef>
                <a:spcPts val="0"/>
              </a:spcBef>
              <a:spcAft>
                <a:spcPts val="0"/>
              </a:spcAft>
              <a:buFont typeface="Symbol" panose="05050102010706020507" pitchFamily="18" charset="2"/>
              <a:buChar char=""/>
              <a:tabLst>
                <a:tab pos="1350010" algn="l"/>
              </a:tabLst>
            </a:pPr>
            <a:r>
              <a:rPr lang="en-US" sz="2800" dirty="0">
                <a:latin typeface="+mj-lt"/>
                <a:ea typeface="Calibri" panose="020F0502020204030204" pitchFamily="34" charset="0"/>
                <a:cs typeface="Times New Roman" panose="02020603050405020304" pitchFamily="18" charset="0"/>
              </a:rPr>
              <a:t>C</a:t>
            </a:r>
            <a:r>
              <a:rPr lang="en-US" sz="2800" dirty="0">
                <a:effectLst/>
                <a:latin typeface="+mj-lt"/>
                <a:ea typeface="Calibri" panose="020F0502020204030204" pitchFamily="34" charset="0"/>
                <a:cs typeface="Times New Roman" panose="02020603050405020304" pitchFamily="18" charset="0"/>
              </a:rPr>
              <a:t>hrome extensions</a:t>
            </a:r>
          </a:p>
          <a:p>
            <a:pPr marL="342900" marR="0" lvl="0" indent="-342900">
              <a:lnSpc>
                <a:spcPct val="107000"/>
              </a:lnSpc>
              <a:spcBef>
                <a:spcPts val="0"/>
              </a:spcBef>
              <a:spcAft>
                <a:spcPts val="800"/>
              </a:spcAft>
              <a:buFont typeface="Symbol" panose="05050102010706020507" pitchFamily="18" charset="2"/>
              <a:buChar char=""/>
              <a:tabLst>
                <a:tab pos="1350010" algn="l"/>
              </a:tabLst>
            </a:pPr>
            <a:r>
              <a:rPr lang="en-US" sz="2800" dirty="0">
                <a:effectLst/>
                <a:latin typeface="+mj-lt"/>
                <a:ea typeface="Calibri" panose="020F0502020204030204" pitchFamily="34" charset="0"/>
                <a:cs typeface="Times New Roman" panose="02020603050405020304" pitchFamily="18" charset="0"/>
              </a:rPr>
              <a:t>RATs are usually downloaded invisibly with a user-requested program  such as a game -- or sent as an email attachment. This directly runs the encoded malicious code to give administrator control to the application </a:t>
            </a:r>
          </a:p>
          <a:p>
            <a:pPr marL="342900" marR="0" lvl="0" indent="-342900">
              <a:lnSpc>
                <a:spcPct val="107000"/>
              </a:lnSpc>
              <a:spcBef>
                <a:spcPts val="0"/>
              </a:spcBef>
              <a:spcAft>
                <a:spcPts val="800"/>
              </a:spcAft>
              <a:buFont typeface="Symbol" panose="05050102010706020507" pitchFamily="18" charset="2"/>
              <a:buChar char=""/>
              <a:tabLst>
                <a:tab pos="1350010" algn="l"/>
              </a:tabLst>
            </a:pPr>
            <a:endParaRPr lang="en-US" sz="3200" dirty="0">
              <a:effectLst/>
              <a:latin typeface="+mj-lt"/>
              <a:ea typeface="Calibri" panose="020F0502020204030204" pitchFamily="34" charset="0"/>
              <a:cs typeface="Times New Roman" panose="02020603050405020304" pitchFamily="18" charset="0"/>
            </a:endParaRPr>
          </a:p>
          <a:p>
            <a:endParaRPr lang="en-US" dirty="0"/>
          </a:p>
        </p:txBody>
      </p:sp>
      <p:sp>
        <p:nvSpPr>
          <p:cNvPr id="4" name="Date Placeholder 3">
            <a:extLst>
              <a:ext uri="{FF2B5EF4-FFF2-40B4-BE49-F238E27FC236}">
                <a16:creationId xmlns:a16="http://schemas.microsoft.com/office/drawing/2014/main" id="{8B73DC89-4B7C-49D3-806F-BDBCA46152DC}"/>
              </a:ext>
            </a:extLst>
          </p:cNvPr>
          <p:cNvSpPr>
            <a:spLocks noGrp="1"/>
          </p:cNvSpPr>
          <p:nvPr>
            <p:ph type="dt" sz="half" idx="10"/>
          </p:nvPr>
        </p:nvSpPr>
        <p:spPr/>
        <p:txBody>
          <a:bodyPr/>
          <a:lstStyle/>
          <a:p>
            <a:fld id="{A2414E9F-A237-4082-B37B-D926ADB268EE}" type="datetime3">
              <a:rPr lang="en-US" smtClean="0"/>
              <a:pPr/>
              <a:t>30 April 2022</a:t>
            </a:fld>
            <a:endParaRPr lang="en-US"/>
          </a:p>
        </p:txBody>
      </p:sp>
      <p:sp>
        <p:nvSpPr>
          <p:cNvPr id="5" name="Footer Placeholder 4">
            <a:extLst>
              <a:ext uri="{FF2B5EF4-FFF2-40B4-BE49-F238E27FC236}">
                <a16:creationId xmlns:a16="http://schemas.microsoft.com/office/drawing/2014/main" id="{92AD744E-8E7E-4943-A1B1-127775307974}"/>
              </a:ext>
            </a:extLst>
          </p:cNvPr>
          <p:cNvSpPr>
            <a:spLocks noGrp="1"/>
          </p:cNvSpPr>
          <p:nvPr>
            <p:ph type="ftr" sz="quarter" idx="11"/>
          </p:nvPr>
        </p:nvSpPr>
        <p:spPr/>
        <p:txBody>
          <a:bodyPr/>
          <a:lstStyle/>
          <a:p>
            <a:r>
              <a:rPr lang="en-US"/>
              <a:t>Department of CSE</a:t>
            </a:r>
          </a:p>
        </p:txBody>
      </p:sp>
      <p:sp>
        <p:nvSpPr>
          <p:cNvPr id="6" name="Slide Number Placeholder 5">
            <a:extLst>
              <a:ext uri="{FF2B5EF4-FFF2-40B4-BE49-F238E27FC236}">
                <a16:creationId xmlns:a16="http://schemas.microsoft.com/office/drawing/2014/main" id="{E4A47A82-00ED-45B9-983A-35B6EA6510B2}"/>
              </a:ext>
            </a:extLst>
          </p:cNvPr>
          <p:cNvSpPr>
            <a:spLocks noGrp="1"/>
          </p:cNvSpPr>
          <p:nvPr>
            <p:ph type="sldNum" sz="quarter" idx="12"/>
          </p:nvPr>
        </p:nvSpPr>
        <p:spPr/>
        <p:txBody>
          <a:bodyPr/>
          <a:lstStyle/>
          <a:p>
            <a:fld id="{7B28076C-CE04-4A00-BFAA-A90EA8355859}" type="slidenum">
              <a:rPr lang="en-US" smtClean="0"/>
              <a:pPr/>
              <a:t>19</a:t>
            </a:fld>
            <a:endParaRPr lang="en-US"/>
          </a:p>
        </p:txBody>
      </p:sp>
    </p:spTree>
    <p:extLst>
      <p:ext uri="{BB962C8B-B14F-4D97-AF65-F5344CB8AC3E}">
        <p14:creationId xmlns:p14="http://schemas.microsoft.com/office/powerpoint/2010/main" val="37580547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5479" y="136524"/>
            <a:ext cx="8229600" cy="1143000"/>
          </a:xfrm>
        </p:spPr>
        <p:txBody>
          <a:bodyPr/>
          <a:lstStyle/>
          <a:p>
            <a:pPr algn="l"/>
            <a:r>
              <a:rPr lang="en-US" dirty="0">
                <a:solidFill>
                  <a:srgbClr val="C00000"/>
                </a:solidFill>
                <a:latin typeface="Arial" pitchFamily="34" charset="0"/>
                <a:cs typeface="Arial" pitchFamily="34" charset="0"/>
              </a:rPr>
              <a:t>Presentation Outline</a:t>
            </a:r>
          </a:p>
        </p:txBody>
      </p:sp>
      <p:sp>
        <p:nvSpPr>
          <p:cNvPr id="3" name="Content Placeholder 2"/>
          <p:cNvSpPr>
            <a:spLocks noGrp="1"/>
          </p:cNvSpPr>
          <p:nvPr>
            <p:ph idx="1"/>
          </p:nvPr>
        </p:nvSpPr>
        <p:spPr>
          <a:xfrm>
            <a:off x="375479" y="1446244"/>
            <a:ext cx="10902121" cy="5275231"/>
          </a:xfrm>
        </p:spPr>
        <p:txBody>
          <a:bodyPr numCol="1">
            <a:noAutofit/>
          </a:bodyPr>
          <a:lstStyle/>
          <a:p>
            <a:pPr algn="just" fontAlgn="t"/>
            <a:r>
              <a:rPr lang="en-IN" sz="2800" b="1" spc="125" dirty="0">
                <a:latin typeface="+mj-lt"/>
                <a:ea typeface="Noto Sans" panose="020B0502040504020204" pitchFamily="34" charset="0"/>
                <a:cs typeface="Noto Sans" panose="020B0502040504020204" pitchFamily="34" charset="0"/>
              </a:rPr>
              <a:t>Course </a:t>
            </a:r>
            <a:r>
              <a:rPr lang="en-IN" sz="2800" b="1" dirty="0">
                <a:effectLst/>
                <a:latin typeface="+mj-lt"/>
                <a:ea typeface="Noto Sans" panose="020B0502040504020204" pitchFamily="34" charset="0"/>
                <a:cs typeface="Noto Sans" panose="020B0502040504020204" pitchFamily="34" charset="0"/>
              </a:rPr>
              <a:t>certificate</a:t>
            </a:r>
          </a:p>
          <a:p>
            <a:pPr algn="just" fontAlgn="t"/>
            <a:r>
              <a:rPr lang="en-IN" sz="2800" b="1" spc="140" dirty="0">
                <a:latin typeface="+mj-lt"/>
                <a:ea typeface="Noto Sans" panose="020B0502040504020204" pitchFamily="34" charset="0"/>
                <a:cs typeface="Noto Sans" panose="020B0502040504020204" pitchFamily="34" charset="0"/>
              </a:rPr>
              <a:t>Objective</a:t>
            </a:r>
            <a:endParaRPr lang="en-IN" sz="2800" b="1" spc="160" dirty="0">
              <a:effectLst/>
              <a:latin typeface="+mj-lt"/>
              <a:ea typeface="Noto Sans" panose="020B0502040504020204" pitchFamily="34" charset="0"/>
              <a:cs typeface="Noto Sans" panose="020B0502040504020204" pitchFamily="34" charset="0"/>
            </a:endParaRPr>
          </a:p>
          <a:p>
            <a:pPr algn="just" fontAlgn="t"/>
            <a:r>
              <a:rPr lang="en-IN" sz="2800" b="1" spc="125" dirty="0">
                <a:latin typeface="+mj-lt"/>
                <a:ea typeface="Noto Sans" panose="020B0502040504020204" pitchFamily="34" charset="0"/>
                <a:cs typeface="Noto Sans" panose="020B0502040504020204" pitchFamily="34" charset="0"/>
              </a:rPr>
              <a:t>Introduction  </a:t>
            </a:r>
          </a:p>
          <a:p>
            <a:pPr algn="just" fontAlgn="t"/>
            <a:r>
              <a:rPr lang="en-IN" sz="2800" b="1" spc="114" dirty="0">
                <a:latin typeface="+mj-lt"/>
                <a:ea typeface="Noto Sans" panose="020B0502040504020204" pitchFamily="34" charset="0"/>
                <a:cs typeface="Noto Sans"/>
              </a:rPr>
              <a:t>What is a remote access trojan and what can it do?</a:t>
            </a:r>
          </a:p>
          <a:p>
            <a:pPr algn="just" fontAlgn="t"/>
            <a:r>
              <a:rPr lang="en-IN" sz="2800" b="1" spc="114" dirty="0">
                <a:latin typeface="+mj-lt"/>
                <a:ea typeface="Noto Sans" panose="020B0502040504020204" pitchFamily="34" charset="0"/>
                <a:cs typeface="Noto Sans"/>
              </a:rPr>
              <a:t>Creating a trojan and how it works</a:t>
            </a:r>
          </a:p>
          <a:p>
            <a:pPr algn="just" fontAlgn="t"/>
            <a:r>
              <a:rPr lang="en-IN" sz="2800" b="1" spc="114" dirty="0">
                <a:latin typeface="+mj-lt"/>
                <a:ea typeface="Noto Sans" panose="020B0502040504020204" pitchFamily="34" charset="0"/>
                <a:cs typeface="Noto Sans"/>
              </a:rPr>
              <a:t>How an attacker sends a payload to a target?</a:t>
            </a:r>
          </a:p>
          <a:p>
            <a:pPr algn="just" fontAlgn="t"/>
            <a:r>
              <a:rPr lang="en-IN" sz="2800" b="1" spc="140" dirty="0">
                <a:latin typeface="+mj-lt"/>
                <a:cs typeface="Noto Sans"/>
              </a:rPr>
              <a:t>What is a keylogger what can it do?</a:t>
            </a:r>
          </a:p>
          <a:p>
            <a:pPr algn="just" fontAlgn="t"/>
            <a:r>
              <a:rPr lang="en-IN" sz="2800" b="1" spc="130" dirty="0">
                <a:latin typeface="+mj-lt"/>
                <a:cs typeface="Noto Sans"/>
              </a:rPr>
              <a:t>Creating a keylogger using python</a:t>
            </a:r>
          </a:p>
          <a:p>
            <a:pPr algn="just" fontAlgn="t"/>
            <a:r>
              <a:rPr lang="en-IN" sz="2800" b="1" spc="130" dirty="0">
                <a:latin typeface="+mj-lt"/>
                <a:cs typeface="Noto Sans"/>
              </a:rPr>
              <a:t>How to change a python script to a executable file </a:t>
            </a:r>
          </a:p>
          <a:p>
            <a:pPr marL="0" indent="0" algn="just" fontAlgn="t">
              <a:buNone/>
            </a:pPr>
            <a:endParaRPr lang="en-IN" sz="2500" b="1" spc="130" dirty="0">
              <a:latin typeface="+mj-lt"/>
              <a:cs typeface="Noto Sans"/>
            </a:endParaRPr>
          </a:p>
        </p:txBody>
      </p:sp>
      <p:sp>
        <p:nvSpPr>
          <p:cNvPr id="4" name="Date Placeholder 3"/>
          <p:cNvSpPr>
            <a:spLocks noGrp="1"/>
          </p:cNvSpPr>
          <p:nvPr>
            <p:ph type="dt" sz="half" idx="10"/>
          </p:nvPr>
        </p:nvSpPr>
        <p:spPr>
          <a:xfrm>
            <a:off x="541020" y="6553200"/>
            <a:ext cx="2913380" cy="168276"/>
          </a:xfrm>
        </p:spPr>
        <p:txBody>
          <a:bodyPr/>
          <a:lstStyle/>
          <a:p>
            <a:fld id="{DBA50EAB-41BE-44C5-8B3C-E8577D7CCC37}" type="datetime3">
              <a:rPr lang="en-US">
                <a:solidFill>
                  <a:prstClr val="black">
                    <a:tint val="75000"/>
                  </a:prstClr>
                </a:solidFill>
                <a:latin typeface="Calibri"/>
              </a:rPr>
              <a:pPr/>
              <a:t>30 April 2022</a:t>
            </a:fld>
            <a:endParaRPr lang="en-US" dirty="0">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r>
              <a:rPr lang="en-US">
                <a:solidFill>
                  <a:prstClr val="black">
                    <a:tint val="75000"/>
                  </a:prstClr>
                </a:solidFill>
                <a:latin typeface="Calibri"/>
              </a:rPr>
              <a:t>Department of CSE</a:t>
            </a:r>
            <a:endParaRPr lang="en-US" dirty="0">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C0EC1BDC-9B67-430D-970A-E36C75175141}" type="slidenum">
              <a:rPr lang="en-US">
                <a:solidFill>
                  <a:prstClr val="black">
                    <a:tint val="75000"/>
                  </a:prstClr>
                </a:solidFill>
                <a:latin typeface="Calibri"/>
              </a:rPr>
              <a:pPr/>
              <a:t>2</a:t>
            </a:fld>
            <a:endParaRPr lang="en-US">
              <a:solidFill>
                <a:prstClr val="black">
                  <a:tint val="75000"/>
                </a:prstClr>
              </a:solidFill>
              <a:latin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A76D01-B01F-499C-88E6-C780AA1287E9}"/>
              </a:ext>
            </a:extLst>
          </p:cNvPr>
          <p:cNvSpPr>
            <a:spLocks noGrp="1"/>
          </p:cNvSpPr>
          <p:nvPr>
            <p:ph type="title"/>
          </p:nvPr>
        </p:nvSpPr>
        <p:spPr>
          <a:xfrm>
            <a:off x="398586" y="228601"/>
            <a:ext cx="11497945" cy="863082"/>
          </a:xfrm>
        </p:spPr>
        <p:txBody>
          <a:bodyPr>
            <a:noAutofit/>
          </a:bodyPr>
          <a:lstStyle/>
          <a:p>
            <a:r>
              <a:rPr lang="en-IN" sz="3800" b="1" spc="185" dirty="0">
                <a:solidFill>
                  <a:schemeClr val="accent2"/>
                </a:solidFill>
                <a:latin typeface="Arial" panose="020B0604020202020204" pitchFamily="34" charset="0"/>
                <a:cs typeface="Arial" panose="020B0604020202020204" pitchFamily="34" charset="0"/>
              </a:rPr>
              <a:t>How an attacker sends a payload to his target</a:t>
            </a:r>
            <a:endParaRPr lang="en-US" sz="3800" dirty="0"/>
          </a:p>
        </p:txBody>
      </p:sp>
      <p:sp>
        <p:nvSpPr>
          <p:cNvPr id="4" name="Date Placeholder 3">
            <a:extLst>
              <a:ext uri="{FF2B5EF4-FFF2-40B4-BE49-F238E27FC236}">
                <a16:creationId xmlns:a16="http://schemas.microsoft.com/office/drawing/2014/main" id="{DEC1F258-2A1C-4EB2-9F9A-1E0841ED7D2C}"/>
              </a:ext>
            </a:extLst>
          </p:cNvPr>
          <p:cNvSpPr>
            <a:spLocks noGrp="1"/>
          </p:cNvSpPr>
          <p:nvPr>
            <p:ph type="dt" sz="half" idx="10"/>
          </p:nvPr>
        </p:nvSpPr>
        <p:spPr/>
        <p:txBody>
          <a:bodyPr/>
          <a:lstStyle/>
          <a:p>
            <a:fld id="{A2414E9F-A237-4082-B37B-D926ADB268EE}" type="datetime3">
              <a:rPr lang="en-US" smtClean="0"/>
              <a:pPr/>
              <a:t>30 April 2022</a:t>
            </a:fld>
            <a:endParaRPr lang="en-US"/>
          </a:p>
        </p:txBody>
      </p:sp>
      <p:sp>
        <p:nvSpPr>
          <p:cNvPr id="5" name="Footer Placeholder 4">
            <a:extLst>
              <a:ext uri="{FF2B5EF4-FFF2-40B4-BE49-F238E27FC236}">
                <a16:creationId xmlns:a16="http://schemas.microsoft.com/office/drawing/2014/main" id="{59A0D3F7-28BD-4FDE-B17F-9F1559A10752}"/>
              </a:ext>
            </a:extLst>
          </p:cNvPr>
          <p:cNvSpPr>
            <a:spLocks noGrp="1"/>
          </p:cNvSpPr>
          <p:nvPr>
            <p:ph type="ftr" sz="quarter" idx="11"/>
          </p:nvPr>
        </p:nvSpPr>
        <p:spPr/>
        <p:txBody>
          <a:bodyPr/>
          <a:lstStyle/>
          <a:p>
            <a:r>
              <a:rPr lang="en-US"/>
              <a:t>Department of CSE</a:t>
            </a:r>
          </a:p>
        </p:txBody>
      </p:sp>
      <p:sp>
        <p:nvSpPr>
          <p:cNvPr id="6" name="Slide Number Placeholder 5">
            <a:extLst>
              <a:ext uri="{FF2B5EF4-FFF2-40B4-BE49-F238E27FC236}">
                <a16:creationId xmlns:a16="http://schemas.microsoft.com/office/drawing/2014/main" id="{EA2E6A60-C7F4-42A2-89C6-2CB91EC16134}"/>
              </a:ext>
            </a:extLst>
          </p:cNvPr>
          <p:cNvSpPr>
            <a:spLocks noGrp="1"/>
          </p:cNvSpPr>
          <p:nvPr>
            <p:ph type="sldNum" sz="quarter" idx="12"/>
          </p:nvPr>
        </p:nvSpPr>
        <p:spPr/>
        <p:txBody>
          <a:bodyPr/>
          <a:lstStyle/>
          <a:p>
            <a:fld id="{7B28076C-CE04-4A00-BFAA-A90EA8355859}" type="slidenum">
              <a:rPr lang="en-US" smtClean="0"/>
              <a:pPr/>
              <a:t>20</a:t>
            </a:fld>
            <a:endParaRPr lang="en-US"/>
          </a:p>
        </p:txBody>
      </p:sp>
      <p:pic>
        <p:nvPicPr>
          <p:cNvPr id="7" name="Content Placeholder 6">
            <a:extLst>
              <a:ext uri="{FF2B5EF4-FFF2-40B4-BE49-F238E27FC236}">
                <a16:creationId xmlns:a16="http://schemas.microsoft.com/office/drawing/2014/main" id="{C196B0A5-FA9C-4C91-AE85-B60B6D2600DE}"/>
              </a:ext>
            </a:extLst>
          </p:cNvPr>
          <p:cNvPicPr>
            <a:picLocks noGrp="1" noChangeAspect="1"/>
          </p:cNvPicPr>
          <p:nvPr>
            <p:ph idx="1"/>
          </p:nvPr>
        </p:nvPicPr>
        <p:blipFill>
          <a:blip r:embed="rId2"/>
          <a:stretch>
            <a:fillRect/>
          </a:stretch>
        </p:blipFill>
        <p:spPr>
          <a:xfrm>
            <a:off x="1343608" y="1332779"/>
            <a:ext cx="9004041" cy="4806764"/>
          </a:xfrm>
          <a:prstGeom prst="rect">
            <a:avLst/>
          </a:prstGeom>
        </p:spPr>
      </p:pic>
    </p:spTree>
    <p:extLst>
      <p:ext uri="{BB962C8B-B14F-4D97-AF65-F5344CB8AC3E}">
        <p14:creationId xmlns:p14="http://schemas.microsoft.com/office/powerpoint/2010/main" val="10177260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B68026-BA97-4B94-A631-68255445904E}"/>
              </a:ext>
            </a:extLst>
          </p:cNvPr>
          <p:cNvSpPr>
            <a:spLocks noGrp="1"/>
          </p:cNvSpPr>
          <p:nvPr>
            <p:ph type="title"/>
          </p:nvPr>
        </p:nvSpPr>
        <p:spPr/>
        <p:txBody>
          <a:bodyPr/>
          <a:lstStyle/>
          <a:p>
            <a:r>
              <a:rPr lang="en-US" dirty="0"/>
              <a:t>Architecture diagram</a:t>
            </a:r>
          </a:p>
        </p:txBody>
      </p:sp>
      <p:sp>
        <p:nvSpPr>
          <p:cNvPr id="4" name="Date Placeholder 3">
            <a:extLst>
              <a:ext uri="{FF2B5EF4-FFF2-40B4-BE49-F238E27FC236}">
                <a16:creationId xmlns:a16="http://schemas.microsoft.com/office/drawing/2014/main" id="{910916FF-D0AE-4702-B57D-CEE4F9A0FBD5}"/>
              </a:ext>
            </a:extLst>
          </p:cNvPr>
          <p:cNvSpPr>
            <a:spLocks noGrp="1"/>
          </p:cNvSpPr>
          <p:nvPr>
            <p:ph type="dt" sz="half" idx="10"/>
          </p:nvPr>
        </p:nvSpPr>
        <p:spPr/>
        <p:txBody>
          <a:bodyPr/>
          <a:lstStyle/>
          <a:p>
            <a:fld id="{A2414E9F-A237-4082-B37B-D926ADB268EE}" type="datetime3">
              <a:rPr lang="en-US" smtClean="0"/>
              <a:pPr/>
              <a:t>30 April 2022</a:t>
            </a:fld>
            <a:endParaRPr lang="en-US"/>
          </a:p>
        </p:txBody>
      </p:sp>
      <p:sp>
        <p:nvSpPr>
          <p:cNvPr id="5" name="Footer Placeholder 4">
            <a:extLst>
              <a:ext uri="{FF2B5EF4-FFF2-40B4-BE49-F238E27FC236}">
                <a16:creationId xmlns:a16="http://schemas.microsoft.com/office/drawing/2014/main" id="{537B2EF9-0EE9-41A6-A5B7-3BF14F6FD87C}"/>
              </a:ext>
            </a:extLst>
          </p:cNvPr>
          <p:cNvSpPr>
            <a:spLocks noGrp="1"/>
          </p:cNvSpPr>
          <p:nvPr>
            <p:ph type="ftr" sz="quarter" idx="11"/>
          </p:nvPr>
        </p:nvSpPr>
        <p:spPr/>
        <p:txBody>
          <a:bodyPr/>
          <a:lstStyle/>
          <a:p>
            <a:r>
              <a:rPr lang="en-US"/>
              <a:t>Department of CSE</a:t>
            </a:r>
          </a:p>
        </p:txBody>
      </p:sp>
      <p:sp>
        <p:nvSpPr>
          <p:cNvPr id="6" name="Slide Number Placeholder 5">
            <a:extLst>
              <a:ext uri="{FF2B5EF4-FFF2-40B4-BE49-F238E27FC236}">
                <a16:creationId xmlns:a16="http://schemas.microsoft.com/office/drawing/2014/main" id="{4BA9163E-221B-4787-B7F6-973948B682CE}"/>
              </a:ext>
            </a:extLst>
          </p:cNvPr>
          <p:cNvSpPr>
            <a:spLocks noGrp="1"/>
          </p:cNvSpPr>
          <p:nvPr>
            <p:ph type="sldNum" sz="quarter" idx="12"/>
          </p:nvPr>
        </p:nvSpPr>
        <p:spPr/>
        <p:txBody>
          <a:bodyPr/>
          <a:lstStyle/>
          <a:p>
            <a:fld id="{7B28076C-CE04-4A00-BFAA-A90EA8355859}" type="slidenum">
              <a:rPr lang="en-US" smtClean="0"/>
              <a:pPr/>
              <a:t>21</a:t>
            </a:fld>
            <a:endParaRPr lang="en-US"/>
          </a:p>
        </p:txBody>
      </p:sp>
      <p:sp>
        <p:nvSpPr>
          <p:cNvPr id="10" name="Content Placeholder 9">
            <a:extLst>
              <a:ext uri="{FF2B5EF4-FFF2-40B4-BE49-F238E27FC236}">
                <a16:creationId xmlns:a16="http://schemas.microsoft.com/office/drawing/2014/main" id="{CC33FB66-20B0-4A1F-B1E8-6DC6EA5A672D}"/>
              </a:ext>
            </a:extLst>
          </p:cNvPr>
          <p:cNvSpPr>
            <a:spLocks noGrp="1"/>
          </p:cNvSpPr>
          <p:nvPr>
            <p:ph idx="1"/>
          </p:nvPr>
        </p:nvSpPr>
        <p:spPr/>
        <p:txBody>
          <a:bodyPr/>
          <a:lstStyle/>
          <a:p>
            <a:pPr marL="0" indent="0">
              <a:buNone/>
            </a:pPr>
            <a:r>
              <a:rPr lang="en-US" dirty="0"/>
              <a:t> </a:t>
            </a:r>
          </a:p>
        </p:txBody>
      </p:sp>
      <p:pic>
        <p:nvPicPr>
          <p:cNvPr id="7" name="Picture 6">
            <a:extLst>
              <a:ext uri="{FF2B5EF4-FFF2-40B4-BE49-F238E27FC236}">
                <a16:creationId xmlns:a16="http://schemas.microsoft.com/office/drawing/2014/main" id="{0F02DD12-9B9C-4C69-9708-53FCC4E5A13A}"/>
              </a:ext>
            </a:extLst>
          </p:cNvPr>
          <p:cNvPicPr>
            <a:picLocks noChangeAspect="1"/>
          </p:cNvPicPr>
          <p:nvPr/>
        </p:nvPicPr>
        <p:blipFill>
          <a:blip r:embed="rId2"/>
          <a:stretch>
            <a:fillRect/>
          </a:stretch>
        </p:blipFill>
        <p:spPr>
          <a:xfrm>
            <a:off x="2794160" y="1371600"/>
            <a:ext cx="6801799" cy="4858428"/>
          </a:xfrm>
          <a:prstGeom prst="rect">
            <a:avLst/>
          </a:prstGeom>
        </p:spPr>
      </p:pic>
    </p:spTree>
    <p:extLst>
      <p:ext uri="{BB962C8B-B14F-4D97-AF65-F5344CB8AC3E}">
        <p14:creationId xmlns:p14="http://schemas.microsoft.com/office/powerpoint/2010/main" val="42381055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645E6C-449D-4567-A4E9-D5B8FFE3BEBD}"/>
              </a:ext>
            </a:extLst>
          </p:cNvPr>
          <p:cNvSpPr>
            <a:spLocks noGrp="1"/>
          </p:cNvSpPr>
          <p:nvPr>
            <p:ph type="title"/>
          </p:nvPr>
        </p:nvSpPr>
        <p:spPr>
          <a:xfrm>
            <a:off x="1716833" y="228600"/>
            <a:ext cx="10475167" cy="732453"/>
          </a:xfrm>
        </p:spPr>
        <p:txBody>
          <a:bodyPr>
            <a:normAutofit fontScale="90000"/>
          </a:bodyPr>
          <a:lstStyle/>
          <a:p>
            <a:pPr algn="just" fontAlgn="t">
              <a:lnSpc>
                <a:spcPct val="120000"/>
              </a:lnSpc>
            </a:pPr>
            <a:r>
              <a:rPr lang="en-IN" sz="4400" b="1" spc="140" dirty="0">
                <a:solidFill>
                  <a:srgbClr val="C00000"/>
                </a:solidFill>
                <a:latin typeface="+mj-lt"/>
                <a:cs typeface="Noto Sans"/>
              </a:rPr>
              <a:t>What is a keylogger, </a:t>
            </a:r>
            <a:r>
              <a:rPr lang="en-IN" b="1" spc="140" dirty="0">
                <a:solidFill>
                  <a:srgbClr val="C00000"/>
                </a:solidFill>
                <a:cs typeface="Noto Sans"/>
              </a:rPr>
              <a:t>W</a:t>
            </a:r>
            <a:r>
              <a:rPr lang="en-IN" sz="4400" b="1" spc="140" dirty="0">
                <a:solidFill>
                  <a:srgbClr val="C00000"/>
                </a:solidFill>
                <a:latin typeface="+mj-lt"/>
                <a:cs typeface="Noto Sans"/>
              </a:rPr>
              <a:t>hat can it do ?</a:t>
            </a:r>
          </a:p>
        </p:txBody>
      </p:sp>
      <p:sp>
        <p:nvSpPr>
          <p:cNvPr id="3" name="Content Placeholder 2">
            <a:extLst>
              <a:ext uri="{FF2B5EF4-FFF2-40B4-BE49-F238E27FC236}">
                <a16:creationId xmlns:a16="http://schemas.microsoft.com/office/drawing/2014/main" id="{62314568-602F-43D7-8E42-2A1F456DA40E}"/>
              </a:ext>
            </a:extLst>
          </p:cNvPr>
          <p:cNvSpPr>
            <a:spLocks noGrp="1"/>
          </p:cNvSpPr>
          <p:nvPr>
            <p:ph idx="1"/>
          </p:nvPr>
        </p:nvSpPr>
        <p:spPr>
          <a:xfrm>
            <a:off x="457200" y="1166649"/>
            <a:ext cx="11125200" cy="4959516"/>
          </a:xfrm>
        </p:spPr>
        <p:txBody>
          <a:bodyPr>
            <a:noAutofit/>
          </a:bodyPr>
          <a:lstStyle/>
          <a:p>
            <a:endParaRPr lang="en-US" spc="20" dirty="0">
              <a:effectLst/>
              <a:latin typeface="+mj-lt"/>
              <a:ea typeface="Calibri" panose="020F0502020204030204" pitchFamily="34" charset="0"/>
              <a:cs typeface="Times New Roman" panose="02020603050405020304" pitchFamily="18" charset="0"/>
            </a:endParaRPr>
          </a:p>
          <a:p>
            <a:r>
              <a:rPr lang="en-US" spc="20" dirty="0">
                <a:effectLst/>
                <a:latin typeface="+mj-lt"/>
                <a:ea typeface="Calibri" panose="020F0502020204030204" pitchFamily="34" charset="0"/>
                <a:cs typeface="Times New Roman" panose="02020603050405020304" pitchFamily="18" charset="0"/>
              </a:rPr>
              <a:t>Keyloggers are a type of monitoring software designed to record</a:t>
            </a:r>
            <a:r>
              <a:rPr lang="en-US" spc="20" dirty="0">
                <a:latin typeface="+mj-lt"/>
                <a:ea typeface="Calibri" panose="020F0502020204030204" pitchFamily="34" charset="0"/>
                <a:cs typeface="Times New Roman" panose="02020603050405020304" pitchFamily="18" charset="0"/>
              </a:rPr>
              <a:t> </a:t>
            </a:r>
            <a:r>
              <a:rPr lang="en-US" spc="20" dirty="0">
                <a:effectLst/>
                <a:latin typeface="+mj-lt"/>
                <a:ea typeface="Calibri" panose="020F0502020204030204" pitchFamily="34" charset="0"/>
                <a:cs typeface="Times New Roman" panose="02020603050405020304" pitchFamily="18" charset="0"/>
              </a:rPr>
              <a:t>keystrokes made by a user.</a:t>
            </a:r>
          </a:p>
          <a:p>
            <a:pPr marL="0" indent="0">
              <a:buNone/>
            </a:pPr>
            <a:endParaRPr lang="en-US" spc="20" dirty="0">
              <a:effectLst/>
              <a:latin typeface="+mj-lt"/>
              <a:ea typeface="Calibri" panose="020F0502020204030204" pitchFamily="34" charset="0"/>
              <a:cs typeface="Times New Roman" panose="02020603050405020304" pitchFamily="18" charset="0"/>
            </a:endParaRPr>
          </a:p>
          <a:p>
            <a:r>
              <a:rPr lang="en-US" spc="20" dirty="0">
                <a:effectLst/>
                <a:latin typeface="+mj-lt"/>
                <a:ea typeface="Calibri" panose="020F0502020204030204" pitchFamily="34" charset="0"/>
                <a:cs typeface="Times New Roman" panose="02020603050405020304" pitchFamily="18" charset="0"/>
              </a:rPr>
              <a:t>Data captured by keyloggers can be sent back to attackers via email or uploading log data to predefined websites, databases, or FTP servers. If the keylogger comes bundled within a large attack, attacker might simply remotely log into a machine to download keystroke data.</a:t>
            </a:r>
            <a:endParaRPr lang="en-US" dirty="0">
              <a:effectLst/>
              <a:latin typeface="+mj-lt"/>
              <a:ea typeface="Calibri" panose="020F0502020204030204" pitchFamily="34" charset="0"/>
              <a:cs typeface="Times New Roman" panose="02020603050405020304" pitchFamily="18" charset="0"/>
            </a:endParaRPr>
          </a:p>
          <a:p>
            <a:pPr marL="0" indent="0">
              <a:buNone/>
            </a:pPr>
            <a:endParaRPr lang="en-IN" dirty="0">
              <a:latin typeface="+mj-lt"/>
            </a:endParaRPr>
          </a:p>
        </p:txBody>
      </p:sp>
      <p:sp>
        <p:nvSpPr>
          <p:cNvPr id="4" name="Date Placeholder 3">
            <a:extLst>
              <a:ext uri="{FF2B5EF4-FFF2-40B4-BE49-F238E27FC236}">
                <a16:creationId xmlns:a16="http://schemas.microsoft.com/office/drawing/2014/main" id="{4B1276DB-B41D-478C-9CF1-11145089C8B3}"/>
              </a:ext>
            </a:extLst>
          </p:cNvPr>
          <p:cNvSpPr>
            <a:spLocks noGrp="1"/>
          </p:cNvSpPr>
          <p:nvPr>
            <p:ph type="dt" sz="half" idx="10"/>
          </p:nvPr>
        </p:nvSpPr>
        <p:spPr/>
        <p:txBody>
          <a:bodyPr/>
          <a:lstStyle/>
          <a:p>
            <a:fld id="{A2414E9F-A237-4082-B37B-D926ADB268EE}" type="datetime3">
              <a:rPr lang="en-US" smtClean="0"/>
              <a:pPr/>
              <a:t>30 April 2022</a:t>
            </a:fld>
            <a:endParaRPr lang="en-US"/>
          </a:p>
        </p:txBody>
      </p:sp>
      <p:sp>
        <p:nvSpPr>
          <p:cNvPr id="5" name="Footer Placeholder 4">
            <a:extLst>
              <a:ext uri="{FF2B5EF4-FFF2-40B4-BE49-F238E27FC236}">
                <a16:creationId xmlns:a16="http://schemas.microsoft.com/office/drawing/2014/main" id="{CCE1C948-0863-42FE-9D37-0822B17558B2}"/>
              </a:ext>
            </a:extLst>
          </p:cNvPr>
          <p:cNvSpPr>
            <a:spLocks noGrp="1"/>
          </p:cNvSpPr>
          <p:nvPr>
            <p:ph type="ftr" sz="quarter" idx="11"/>
          </p:nvPr>
        </p:nvSpPr>
        <p:spPr/>
        <p:txBody>
          <a:bodyPr/>
          <a:lstStyle/>
          <a:p>
            <a:r>
              <a:rPr lang="en-US"/>
              <a:t>Department of CSE</a:t>
            </a:r>
          </a:p>
        </p:txBody>
      </p:sp>
      <p:sp>
        <p:nvSpPr>
          <p:cNvPr id="6" name="Slide Number Placeholder 5">
            <a:extLst>
              <a:ext uri="{FF2B5EF4-FFF2-40B4-BE49-F238E27FC236}">
                <a16:creationId xmlns:a16="http://schemas.microsoft.com/office/drawing/2014/main" id="{C48167EC-806F-473F-B478-AB5934F0CB2A}"/>
              </a:ext>
            </a:extLst>
          </p:cNvPr>
          <p:cNvSpPr>
            <a:spLocks noGrp="1"/>
          </p:cNvSpPr>
          <p:nvPr>
            <p:ph type="sldNum" sz="quarter" idx="12"/>
          </p:nvPr>
        </p:nvSpPr>
        <p:spPr/>
        <p:txBody>
          <a:bodyPr/>
          <a:lstStyle/>
          <a:p>
            <a:fld id="{7B28076C-CE04-4A00-BFAA-A90EA8355859}" type="slidenum">
              <a:rPr lang="en-US" smtClean="0"/>
              <a:pPr/>
              <a:t>22</a:t>
            </a:fld>
            <a:endParaRPr lang="en-US"/>
          </a:p>
        </p:txBody>
      </p:sp>
    </p:spTree>
    <p:extLst>
      <p:ext uri="{BB962C8B-B14F-4D97-AF65-F5344CB8AC3E}">
        <p14:creationId xmlns:p14="http://schemas.microsoft.com/office/powerpoint/2010/main" val="24566399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E28289-106B-4744-9FFB-C01ED3D82122}"/>
              </a:ext>
            </a:extLst>
          </p:cNvPr>
          <p:cNvSpPr>
            <a:spLocks noGrp="1"/>
          </p:cNvSpPr>
          <p:nvPr>
            <p:ph type="title"/>
          </p:nvPr>
        </p:nvSpPr>
        <p:spPr>
          <a:xfrm>
            <a:off x="1671144" y="228600"/>
            <a:ext cx="10972800" cy="953814"/>
          </a:xfrm>
        </p:spPr>
        <p:txBody>
          <a:bodyPr>
            <a:normAutofit/>
          </a:bodyPr>
          <a:lstStyle/>
          <a:p>
            <a:pPr algn="just" fontAlgn="t">
              <a:lnSpc>
                <a:spcPct val="120000"/>
              </a:lnSpc>
            </a:pPr>
            <a:r>
              <a:rPr lang="en-IN" sz="4000" b="1" spc="130" dirty="0">
                <a:solidFill>
                  <a:srgbClr val="C00000"/>
                </a:solidFill>
                <a:latin typeface="Arial" panose="020B0604020202020204" pitchFamily="34" charset="0"/>
                <a:cs typeface="Arial" panose="020B0604020202020204" pitchFamily="34" charset="0"/>
              </a:rPr>
              <a:t>Creating a keylogger using python</a:t>
            </a:r>
          </a:p>
        </p:txBody>
      </p:sp>
      <p:sp>
        <p:nvSpPr>
          <p:cNvPr id="3" name="Content Placeholder 2">
            <a:extLst>
              <a:ext uri="{FF2B5EF4-FFF2-40B4-BE49-F238E27FC236}">
                <a16:creationId xmlns:a16="http://schemas.microsoft.com/office/drawing/2014/main" id="{C82FFAB0-6C5C-4311-A770-9DF9A6192872}"/>
              </a:ext>
            </a:extLst>
          </p:cNvPr>
          <p:cNvSpPr>
            <a:spLocks noGrp="1"/>
          </p:cNvSpPr>
          <p:nvPr>
            <p:ph idx="1"/>
          </p:nvPr>
        </p:nvSpPr>
        <p:spPr>
          <a:xfrm>
            <a:off x="441433" y="1308539"/>
            <a:ext cx="11445767" cy="4817626"/>
          </a:xfrm>
        </p:spPr>
        <p:txBody>
          <a:bodyPr>
            <a:noAutofit/>
          </a:bodyPr>
          <a:lstStyle/>
          <a:p>
            <a:r>
              <a:rPr lang="en-IN" dirty="0"/>
              <a:t>The </a:t>
            </a:r>
            <a:r>
              <a:rPr lang="en-IN" dirty="0" err="1"/>
              <a:t>pynput</a:t>
            </a:r>
            <a:r>
              <a:rPr lang="en-IN" dirty="0"/>
              <a:t> library in python allows one to control and monitor/listen to your input devices such as they keyboard</a:t>
            </a:r>
          </a:p>
          <a:p>
            <a:r>
              <a:rPr lang="en-IN" dirty="0"/>
              <a:t>The </a:t>
            </a:r>
            <a:r>
              <a:rPr lang="en-IN" dirty="0" err="1"/>
              <a:t>pynput.keyboard</a:t>
            </a:r>
            <a:r>
              <a:rPr lang="en-IN" dirty="0"/>
              <a:t> allows you to control and monitor the keyboard</a:t>
            </a:r>
          </a:p>
          <a:p>
            <a:r>
              <a:rPr lang="en-IN" dirty="0"/>
              <a:t>The passwords and credit card numbers you type, the webpages you visit – all by logging your key strokes</a:t>
            </a:r>
          </a:p>
          <a:p>
            <a:r>
              <a:rPr lang="en-IN" dirty="0"/>
              <a:t>The software is installed on your computer, and records everything you type. Then it sends this log file to a server, where the cybercriminals wait to make use of all this sensitive information</a:t>
            </a:r>
          </a:p>
        </p:txBody>
      </p:sp>
      <p:sp>
        <p:nvSpPr>
          <p:cNvPr id="4" name="Date Placeholder 3">
            <a:extLst>
              <a:ext uri="{FF2B5EF4-FFF2-40B4-BE49-F238E27FC236}">
                <a16:creationId xmlns:a16="http://schemas.microsoft.com/office/drawing/2014/main" id="{A0E8E5A5-FAF4-4997-BEA5-318E4B0789FD}"/>
              </a:ext>
            </a:extLst>
          </p:cNvPr>
          <p:cNvSpPr>
            <a:spLocks noGrp="1"/>
          </p:cNvSpPr>
          <p:nvPr>
            <p:ph type="dt" sz="half" idx="10"/>
          </p:nvPr>
        </p:nvSpPr>
        <p:spPr/>
        <p:txBody>
          <a:bodyPr/>
          <a:lstStyle/>
          <a:p>
            <a:fld id="{A2414E9F-A237-4082-B37B-D926ADB268EE}" type="datetime3">
              <a:rPr lang="en-US" smtClean="0"/>
              <a:pPr/>
              <a:t>30 April 2022</a:t>
            </a:fld>
            <a:endParaRPr lang="en-US" dirty="0"/>
          </a:p>
        </p:txBody>
      </p:sp>
      <p:sp>
        <p:nvSpPr>
          <p:cNvPr id="5" name="Footer Placeholder 4">
            <a:extLst>
              <a:ext uri="{FF2B5EF4-FFF2-40B4-BE49-F238E27FC236}">
                <a16:creationId xmlns:a16="http://schemas.microsoft.com/office/drawing/2014/main" id="{47231F94-F461-43A7-9FC6-25E2DE13B5EC}"/>
              </a:ext>
            </a:extLst>
          </p:cNvPr>
          <p:cNvSpPr>
            <a:spLocks noGrp="1"/>
          </p:cNvSpPr>
          <p:nvPr>
            <p:ph type="ftr" sz="quarter" idx="11"/>
          </p:nvPr>
        </p:nvSpPr>
        <p:spPr/>
        <p:txBody>
          <a:bodyPr/>
          <a:lstStyle/>
          <a:p>
            <a:r>
              <a:rPr lang="en-US"/>
              <a:t>Department of CSE</a:t>
            </a:r>
          </a:p>
        </p:txBody>
      </p:sp>
      <p:sp>
        <p:nvSpPr>
          <p:cNvPr id="6" name="Slide Number Placeholder 5">
            <a:extLst>
              <a:ext uri="{FF2B5EF4-FFF2-40B4-BE49-F238E27FC236}">
                <a16:creationId xmlns:a16="http://schemas.microsoft.com/office/drawing/2014/main" id="{13D743CB-85FB-400E-A6A2-873DC94A4A7F}"/>
              </a:ext>
            </a:extLst>
          </p:cNvPr>
          <p:cNvSpPr>
            <a:spLocks noGrp="1"/>
          </p:cNvSpPr>
          <p:nvPr>
            <p:ph type="sldNum" sz="quarter" idx="12"/>
          </p:nvPr>
        </p:nvSpPr>
        <p:spPr/>
        <p:txBody>
          <a:bodyPr/>
          <a:lstStyle/>
          <a:p>
            <a:fld id="{7B28076C-CE04-4A00-BFAA-A90EA8355859}" type="slidenum">
              <a:rPr lang="en-US" smtClean="0"/>
              <a:pPr/>
              <a:t>23</a:t>
            </a:fld>
            <a:endParaRPr lang="en-US"/>
          </a:p>
        </p:txBody>
      </p:sp>
    </p:spTree>
    <p:extLst>
      <p:ext uri="{BB962C8B-B14F-4D97-AF65-F5344CB8AC3E}">
        <p14:creationId xmlns:p14="http://schemas.microsoft.com/office/powerpoint/2010/main" val="3539775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828BAD-AD91-40B9-9489-0DC4E0646FD1}"/>
              </a:ext>
            </a:extLst>
          </p:cNvPr>
          <p:cNvSpPr>
            <a:spLocks noGrp="1"/>
          </p:cNvSpPr>
          <p:nvPr>
            <p:ph type="title"/>
          </p:nvPr>
        </p:nvSpPr>
        <p:spPr/>
        <p:txBody>
          <a:bodyPr/>
          <a:lstStyle/>
          <a:p>
            <a:r>
              <a:rPr lang="en-US" dirty="0"/>
              <a:t> </a:t>
            </a:r>
          </a:p>
        </p:txBody>
      </p:sp>
      <p:pic>
        <p:nvPicPr>
          <p:cNvPr id="4" name="Content Placeholder 6">
            <a:extLst>
              <a:ext uri="{FF2B5EF4-FFF2-40B4-BE49-F238E27FC236}">
                <a16:creationId xmlns:a16="http://schemas.microsoft.com/office/drawing/2014/main" id="{29358BE9-8A15-4B4A-A64D-D5533B53D5C9}"/>
              </a:ext>
            </a:extLst>
          </p:cNvPr>
          <p:cNvPicPr>
            <a:picLocks noChangeAspect="1"/>
          </p:cNvPicPr>
          <p:nvPr/>
        </p:nvPicPr>
        <p:blipFill rotWithShape="1">
          <a:blip r:embed="rId2"/>
          <a:srcRect l="639" t="508" r="-1" b="7204"/>
          <a:stretch/>
        </p:blipFill>
        <p:spPr>
          <a:xfrm>
            <a:off x="91440" y="15239"/>
            <a:ext cx="8392160" cy="6792615"/>
          </a:xfrm>
          <a:prstGeom prst="rect">
            <a:avLst/>
          </a:prstGeom>
        </p:spPr>
      </p:pic>
    </p:spTree>
    <p:extLst>
      <p:ext uri="{BB962C8B-B14F-4D97-AF65-F5344CB8AC3E}">
        <p14:creationId xmlns:p14="http://schemas.microsoft.com/office/powerpoint/2010/main" val="4511470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E530106A-D64C-4B85-9F30-8CF68746E9AD}" type="datetime3">
              <a:rPr lang="en-US">
                <a:solidFill>
                  <a:prstClr val="black">
                    <a:tint val="75000"/>
                  </a:prstClr>
                </a:solidFill>
                <a:latin typeface="Calibri"/>
              </a:rPr>
              <a:pPr/>
              <a:t>30 April 2022</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r>
              <a:rPr lang="en-US">
                <a:solidFill>
                  <a:prstClr val="black">
                    <a:tint val="75000"/>
                  </a:prstClr>
                </a:solidFill>
                <a:latin typeface="Calibri"/>
              </a:rPr>
              <a:t>Department of CSE</a:t>
            </a:r>
          </a:p>
        </p:txBody>
      </p:sp>
      <p:sp>
        <p:nvSpPr>
          <p:cNvPr id="6" name="Slide Number Placeholder 5"/>
          <p:cNvSpPr>
            <a:spLocks noGrp="1"/>
          </p:cNvSpPr>
          <p:nvPr>
            <p:ph type="sldNum" sz="quarter" idx="12"/>
          </p:nvPr>
        </p:nvSpPr>
        <p:spPr/>
        <p:txBody>
          <a:bodyPr/>
          <a:lstStyle/>
          <a:p>
            <a:fld id="{7B28076C-CE04-4A00-BFAA-A90EA8355859}" type="slidenum">
              <a:rPr lang="en-US">
                <a:solidFill>
                  <a:prstClr val="black">
                    <a:tint val="75000"/>
                  </a:prstClr>
                </a:solidFill>
                <a:latin typeface="Calibri"/>
              </a:rPr>
              <a:pPr/>
              <a:t>25</a:t>
            </a:fld>
            <a:endParaRPr lang="en-US">
              <a:solidFill>
                <a:prstClr val="black">
                  <a:tint val="75000"/>
                </a:prstClr>
              </a:solidFill>
              <a:latin typeface="Calibri"/>
            </a:endParaRPr>
          </a:p>
        </p:txBody>
      </p:sp>
      <p:sp>
        <p:nvSpPr>
          <p:cNvPr id="8" name="Title 1"/>
          <p:cNvSpPr>
            <a:spLocks noGrp="1"/>
          </p:cNvSpPr>
          <p:nvPr>
            <p:ph type="title"/>
          </p:nvPr>
        </p:nvSpPr>
        <p:spPr>
          <a:xfrm>
            <a:off x="457200" y="393068"/>
            <a:ext cx="11402008" cy="502671"/>
          </a:xfrm>
        </p:spPr>
        <p:txBody>
          <a:bodyPr>
            <a:noAutofit/>
          </a:bodyPr>
          <a:lstStyle/>
          <a:p>
            <a:pPr algn="just" fontAlgn="t">
              <a:lnSpc>
                <a:spcPct val="120000"/>
              </a:lnSpc>
            </a:pPr>
            <a:r>
              <a:rPr lang="en-IN" sz="3900" b="1" spc="130" dirty="0">
                <a:solidFill>
                  <a:srgbClr val="C00000"/>
                </a:solidFill>
                <a:latin typeface="+mj-lt"/>
                <a:cs typeface="Noto Sans"/>
              </a:rPr>
              <a:t>How to change a python </a:t>
            </a:r>
            <a:r>
              <a:rPr lang="en-IN" sz="3600" b="1" spc="130" dirty="0">
                <a:solidFill>
                  <a:srgbClr val="C00000"/>
                </a:solidFill>
                <a:latin typeface="+mj-lt"/>
                <a:cs typeface="Noto Sans"/>
              </a:rPr>
              <a:t>script</a:t>
            </a:r>
            <a:r>
              <a:rPr lang="en-IN" sz="3900" b="1" spc="130" dirty="0">
                <a:solidFill>
                  <a:srgbClr val="C00000"/>
                </a:solidFill>
                <a:latin typeface="+mj-lt"/>
                <a:cs typeface="Noto Sans"/>
              </a:rPr>
              <a:t> to a executable file </a:t>
            </a:r>
          </a:p>
        </p:txBody>
      </p:sp>
      <p:sp>
        <p:nvSpPr>
          <p:cNvPr id="7" name="Content Placeholder 6">
            <a:extLst>
              <a:ext uri="{FF2B5EF4-FFF2-40B4-BE49-F238E27FC236}">
                <a16:creationId xmlns:a16="http://schemas.microsoft.com/office/drawing/2014/main" id="{B5B22B04-5765-4A24-84FD-AAA707373E95}"/>
              </a:ext>
            </a:extLst>
          </p:cNvPr>
          <p:cNvSpPr>
            <a:spLocks noGrp="1"/>
          </p:cNvSpPr>
          <p:nvPr>
            <p:ph idx="1"/>
          </p:nvPr>
        </p:nvSpPr>
        <p:spPr>
          <a:xfrm>
            <a:off x="394996" y="1265917"/>
            <a:ext cx="11402008" cy="5050065"/>
          </a:xfrm>
        </p:spPr>
        <p:txBody>
          <a:bodyPr/>
          <a:lstStyle/>
          <a:p>
            <a:r>
              <a:rPr lang="en-IN" dirty="0" err="1"/>
              <a:t>Nullsoft</a:t>
            </a:r>
            <a:r>
              <a:rPr lang="en-IN" dirty="0"/>
              <a:t> scriptable install system converts .</a:t>
            </a:r>
            <a:r>
              <a:rPr lang="en-IN" dirty="0" err="1"/>
              <a:t>py</a:t>
            </a:r>
            <a:r>
              <a:rPr lang="en-IN" dirty="0"/>
              <a:t> files to executable applications</a:t>
            </a:r>
          </a:p>
          <a:p>
            <a:pPr marL="0" indent="0">
              <a:buNone/>
            </a:pPr>
            <a:r>
              <a:rPr lang="en-IN" dirty="0"/>
              <a:t>                                                 </a:t>
            </a:r>
          </a:p>
          <a:p>
            <a:pPr marL="0" indent="0">
              <a:buNone/>
            </a:pPr>
            <a:endParaRPr lang="en-IN" dirty="0"/>
          </a:p>
          <a:p>
            <a:pPr marL="0" indent="0">
              <a:buNone/>
            </a:pPr>
            <a:endParaRPr lang="en-IN" dirty="0"/>
          </a:p>
          <a:p>
            <a:r>
              <a:rPr lang="en-IN" dirty="0"/>
              <a:t>Converting a payload script to an exe makes the malware easy to deliver to various users using different social engineering techniques </a:t>
            </a:r>
          </a:p>
        </p:txBody>
      </p:sp>
      <p:pic>
        <p:nvPicPr>
          <p:cNvPr id="9" name="Picture 8">
            <a:extLst>
              <a:ext uri="{FF2B5EF4-FFF2-40B4-BE49-F238E27FC236}">
                <a16:creationId xmlns:a16="http://schemas.microsoft.com/office/drawing/2014/main" id="{5846D70B-55AA-48DC-ACEF-CAC708D60F9C}"/>
              </a:ext>
            </a:extLst>
          </p:cNvPr>
          <p:cNvPicPr>
            <a:picLocks noChangeAspect="1"/>
          </p:cNvPicPr>
          <p:nvPr/>
        </p:nvPicPr>
        <p:blipFill>
          <a:blip r:embed="rId3"/>
          <a:stretch>
            <a:fillRect/>
          </a:stretch>
        </p:blipFill>
        <p:spPr>
          <a:xfrm>
            <a:off x="5342591" y="2418261"/>
            <a:ext cx="981075" cy="1515482"/>
          </a:xfrm>
          <a:prstGeom prst="rect">
            <a:avLst/>
          </a:prstGeom>
        </p:spPr>
      </p:pic>
    </p:spTree>
    <p:extLst>
      <p:ext uri="{BB962C8B-B14F-4D97-AF65-F5344CB8AC3E}">
        <p14:creationId xmlns:p14="http://schemas.microsoft.com/office/powerpoint/2010/main" val="39785525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4BC550-26FF-455E-BABB-656A0237049E}"/>
              </a:ext>
            </a:extLst>
          </p:cNvPr>
          <p:cNvSpPr>
            <a:spLocks noGrp="1"/>
          </p:cNvSpPr>
          <p:nvPr>
            <p:ph type="title"/>
          </p:nvPr>
        </p:nvSpPr>
        <p:spPr>
          <a:xfrm>
            <a:off x="398586" y="228600"/>
            <a:ext cx="11394825" cy="1019495"/>
          </a:xfrm>
        </p:spPr>
        <p:txBody>
          <a:bodyPr>
            <a:normAutofit/>
          </a:bodyPr>
          <a:lstStyle/>
          <a:p>
            <a:r>
              <a:rPr lang="en-IN" sz="3600" b="1" spc="130" dirty="0">
                <a:solidFill>
                  <a:srgbClr val="C00000"/>
                </a:solidFill>
                <a:latin typeface="+mj-lt"/>
                <a:cs typeface="Noto Sans"/>
              </a:rPr>
              <a:t>How to change a python script to a executable file </a:t>
            </a:r>
            <a:endParaRPr lang="en-US" sz="3600" dirty="0"/>
          </a:p>
        </p:txBody>
      </p:sp>
      <p:sp>
        <p:nvSpPr>
          <p:cNvPr id="3" name="Content Placeholder 2">
            <a:extLst>
              <a:ext uri="{FF2B5EF4-FFF2-40B4-BE49-F238E27FC236}">
                <a16:creationId xmlns:a16="http://schemas.microsoft.com/office/drawing/2014/main" id="{164540DA-0DDF-4FE5-ABBF-0C35598FE2BC}"/>
              </a:ext>
            </a:extLst>
          </p:cNvPr>
          <p:cNvSpPr>
            <a:spLocks noGrp="1"/>
          </p:cNvSpPr>
          <p:nvPr>
            <p:ph idx="1"/>
          </p:nvPr>
        </p:nvSpPr>
        <p:spPr>
          <a:xfrm>
            <a:off x="398587" y="1249681"/>
            <a:ext cx="11394826" cy="5105084"/>
          </a:xfrm>
        </p:spPr>
        <p:txBody>
          <a:bodyPr/>
          <a:lstStyle/>
          <a:p>
            <a:r>
              <a:rPr lang="en-US" dirty="0"/>
              <a:t>The interface of this software looks like this</a:t>
            </a:r>
          </a:p>
        </p:txBody>
      </p:sp>
      <p:sp>
        <p:nvSpPr>
          <p:cNvPr id="4" name="Date Placeholder 3">
            <a:extLst>
              <a:ext uri="{FF2B5EF4-FFF2-40B4-BE49-F238E27FC236}">
                <a16:creationId xmlns:a16="http://schemas.microsoft.com/office/drawing/2014/main" id="{0A569FE0-B112-4EF1-A933-156B9C85AC5A}"/>
              </a:ext>
            </a:extLst>
          </p:cNvPr>
          <p:cNvSpPr>
            <a:spLocks noGrp="1"/>
          </p:cNvSpPr>
          <p:nvPr>
            <p:ph type="dt" sz="half" idx="10"/>
          </p:nvPr>
        </p:nvSpPr>
        <p:spPr/>
        <p:txBody>
          <a:bodyPr/>
          <a:lstStyle/>
          <a:p>
            <a:fld id="{A2414E9F-A237-4082-B37B-D926ADB268EE}" type="datetime3">
              <a:rPr lang="en-US" smtClean="0"/>
              <a:pPr/>
              <a:t>30 April 2022</a:t>
            </a:fld>
            <a:endParaRPr lang="en-US"/>
          </a:p>
        </p:txBody>
      </p:sp>
      <p:sp>
        <p:nvSpPr>
          <p:cNvPr id="5" name="Footer Placeholder 4">
            <a:extLst>
              <a:ext uri="{FF2B5EF4-FFF2-40B4-BE49-F238E27FC236}">
                <a16:creationId xmlns:a16="http://schemas.microsoft.com/office/drawing/2014/main" id="{45A4378A-078D-465E-958D-F23554043D05}"/>
              </a:ext>
            </a:extLst>
          </p:cNvPr>
          <p:cNvSpPr>
            <a:spLocks noGrp="1"/>
          </p:cNvSpPr>
          <p:nvPr>
            <p:ph type="ftr" sz="quarter" idx="11"/>
          </p:nvPr>
        </p:nvSpPr>
        <p:spPr/>
        <p:txBody>
          <a:bodyPr/>
          <a:lstStyle/>
          <a:p>
            <a:r>
              <a:rPr lang="en-US"/>
              <a:t>Department of CSE</a:t>
            </a:r>
          </a:p>
        </p:txBody>
      </p:sp>
      <p:sp>
        <p:nvSpPr>
          <p:cNvPr id="6" name="Slide Number Placeholder 5">
            <a:extLst>
              <a:ext uri="{FF2B5EF4-FFF2-40B4-BE49-F238E27FC236}">
                <a16:creationId xmlns:a16="http://schemas.microsoft.com/office/drawing/2014/main" id="{1ED16374-292B-4300-BE3A-CD0E98DC1AF5}"/>
              </a:ext>
            </a:extLst>
          </p:cNvPr>
          <p:cNvSpPr>
            <a:spLocks noGrp="1"/>
          </p:cNvSpPr>
          <p:nvPr>
            <p:ph type="sldNum" sz="quarter" idx="12"/>
          </p:nvPr>
        </p:nvSpPr>
        <p:spPr/>
        <p:txBody>
          <a:bodyPr/>
          <a:lstStyle/>
          <a:p>
            <a:fld id="{7B28076C-CE04-4A00-BFAA-A90EA8355859}" type="slidenum">
              <a:rPr lang="en-US" smtClean="0"/>
              <a:pPr/>
              <a:t>26</a:t>
            </a:fld>
            <a:endParaRPr lang="en-US"/>
          </a:p>
        </p:txBody>
      </p:sp>
      <p:pic>
        <p:nvPicPr>
          <p:cNvPr id="7" name="Picture 6">
            <a:extLst>
              <a:ext uri="{FF2B5EF4-FFF2-40B4-BE49-F238E27FC236}">
                <a16:creationId xmlns:a16="http://schemas.microsoft.com/office/drawing/2014/main" id="{1BE4F20D-5B19-4635-8D02-9D1285B7F229}"/>
              </a:ext>
            </a:extLst>
          </p:cNvPr>
          <p:cNvPicPr>
            <a:picLocks noChangeAspect="1"/>
          </p:cNvPicPr>
          <p:nvPr/>
        </p:nvPicPr>
        <p:blipFill>
          <a:blip r:embed="rId2"/>
          <a:stretch>
            <a:fillRect/>
          </a:stretch>
        </p:blipFill>
        <p:spPr>
          <a:xfrm>
            <a:off x="3001452" y="1820865"/>
            <a:ext cx="5525135" cy="4533900"/>
          </a:xfrm>
          <a:prstGeom prst="rect">
            <a:avLst/>
          </a:prstGeom>
        </p:spPr>
      </p:pic>
    </p:spTree>
    <p:extLst>
      <p:ext uri="{BB962C8B-B14F-4D97-AF65-F5344CB8AC3E}">
        <p14:creationId xmlns:p14="http://schemas.microsoft.com/office/powerpoint/2010/main" val="9306129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9B01F-7AAC-4C18-B60A-A53D915F9C6E}"/>
              </a:ext>
            </a:extLst>
          </p:cNvPr>
          <p:cNvSpPr>
            <a:spLocks noGrp="1"/>
          </p:cNvSpPr>
          <p:nvPr>
            <p:ph type="title"/>
          </p:nvPr>
        </p:nvSpPr>
        <p:spPr/>
        <p:txBody>
          <a:bodyPr>
            <a:normAutofit/>
          </a:bodyPr>
          <a:lstStyle/>
          <a:p>
            <a:r>
              <a:rPr lang="en-IN" sz="3600" b="1" spc="130" dirty="0">
                <a:solidFill>
                  <a:srgbClr val="C00000"/>
                </a:solidFill>
                <a:latin typeface="+mj-lt"/>
                <a:cs typeface="Noto Sans"/>
              </a:rPr>
              <a:t>How to change a python script to a executable file </a:t>
            </a:r>
            <a:endParaRPr lang="en-US" sz="3600" dirty="0"/>
          </a:p>
        </p:txBody>
      </p:sp>
      <p:sp>
        <p:nvSpPr>
          <p:cNvPr id="3" name="Content Placeholder 2">
            <a:extLst>
              <a:ext uri="{FF2B5EF4-FFF2-40B4-BE49-F238E27FC236}">
                <a16:creationId xmlns:a16="http://schemas.microsoft.com/office/drawing/2014/main" id="{96B6D445-339B-4DD0-A0A1-5D6BACF6A0FA}"/>
              </a:ext>
            </a:extLst>
          </p:cNvPr>
          <p:cNvSpPr>
            <a:spLocks noGrp="1"/>
          </p:cNvSpPr>
          <p:nvPr>
            <p:ph idx="1"/>
          </p:nvPr>
        </p:nvSpPr>
        <p:spPr/>
        <p:txBody>
          <a:bodyPr/>
          <a:lstStyle/>
          <a:p>
            <a:r>
              <a:rPr lang="en-US" dirty="0"/>
              <a:t>Should convert my .</a:t>
            </a:r>
            <a:r>
              <a:rPr lang="en-US" dirty="0" err="1"/>
              <a:t>py</a:t>
            </a:r>
            <a:r>
              <a:rPr lang="en-US" dirty="0"/>
              <a:t> file into a zip file to use the installer </a:t>
            </a:r>
          </a:p>
          <a:p>
            <a:endParaRPr lang="en-US" dirty="0"/>
          </a:p>
        </p:txBody>
      </p:sp>
      <p:sp>
        <p:nvSpPr>
          <p:cNvPr id="4" name="Date Placeholder 3">
            <a:extLst>
              <a:ext uri="{FF2B5EF4-FFF2-40B4-BE49-F238E27FC236}">
                <a16:creationId xmlns:a16="http://schemas.microsoft.com/office/drawing/2014/main" id="{1300A251-27FD-4306-AF67-8DBEF9DCE5BF}"/>
              </a:ext>
            </a:extLst>
          </p:cNvPr>
          <p:cNvSpPr>
            <a:spLocks noGrp="1"/>
          </p:cNvSpPr>
          <p:nvPr>
            <p:ph type="dt" sz="half" idx="10"/>
          </p:nvPr>
        </p:nvSpPr>
        <p:spPr/>
        <p:txBody>
          <a:bodyPr/>
          <a:lstStyle/>
          <a:p>
            <a:fld id="{A2414E9F-A237-4082-B37B-D926ADB268EE}" type="datetime3">
              <a:rPr lang="en-US" smtClean="0"/>
              <a:pPr/>
              <a:t>30 April 2022</a:t>
            </a:fld>
            <a:endParaRPr lang="en-US"/>
          </a:p>
        </p:txBody>
      </p:sp>
      <p:sp>
        <p:nvSpPr>
          <p:cNvPr id="5" name="Footer Placeholder 4">
            <a:extLst>
              <a:ext uri="{FF2B5EF4-FFF2-40B4-BE49-F238E27FC236}">
                <a16:creationId xmlns:a16="http://schemas.microsoft.com/office/drawing/2014/main" id="{9BDD4DB6-F0BE-4F6C-808A-16E71A277D22}"/>
              </a:ext>
            </a:extLst>
          </p:cNvPr>
          <p:cNvSpPr>
            <a:spLocks noGrp="1"/>
          </p:cNvSpPr>
          <p:nvPr>
            <p:ph type="ftr" sz="quarter" idx="11"/>
          </p:nvPr>
        </p:nvSpPr>
        <p:spPr/>
        <p:txBody>
          <a:bodyPr/>
          <a:lstStyle/>
          <a:p>
            <a:r>
              <a:rPr lang="en-US"/>
              <a:t>Department of CSE</a:t>
            </a:r>
          </a:p>
        </p:txBody>
      </p:sp>
      <p:sp>
        <p:nvSpPr>
          <p:cNvPr id="6" name="Slide Number Placeholder 5">
            <a:extLst>
              <a:ext uri="{FF2B5EF4-FFF2-40B4-BE49-F238E27FC236}">
                <a16:creationId xmlns:a16="http://schemas.microsoft.com/office/drawing/2014/main" id="{64C82AFC-E382-4C2B-9450-B1970E0B14DE}"/>
              </a:ext>
            </a:extLst>
          </p:cNvPr>
          <p:cNvSpPr>
            <a:spLocks noGrp="1"/>
          </p:cNvSpPr>
          <p:nvPr>
            <p:ph type="sldNum" sz="quarter" idx="12"/>
          </p:nvPr>
        </p:nvSpPr>
        <p:spPr/>
        <p:txBody>
          <a:bodyPr/>
          <a:lstStyle/>
          <a:p>
            <a:fld id="{7B28076C-CE04-4A00-BFAA-A90EA8355859}" type="slidenum">
              <a:rPr lang="en-US" smtClean="0"/>
              <a:pPr/>
              <a:t>27</a:t>
            </a:fld>
            <a:endParaRPr lang="en-US"/>
          </a:p>
        </p:txBody>
      </p:sp>
      <p:pic>
        <p:nvPicPr>
          <p:cNvPr id="7" name="Picture 6">
            <a:extLst>
              <a:ext uri="{FF2B5EF4-FFF2-40B4-BE49-F238E27FC236}">
                <a16:creationId xmlns:a16="http://schemas.microsoft.com/office/drawing/2014/main" id="{332B4E2C-3D3E-47FF-B0E2-8727F44A8063}"/>
              </a:ext>
            </a:extLst>
          </p:cNvPr>
          <p:cNvPicPr>
            <a:picLocks noChangeAspect="1"/>
          </p:cNvPicPr>
          <p:nvPr/>
        </p:nvPicPr>
        <p:blipFill>
          <a:blip r:embed="rId2"/>
          <a:stretch>
            <a:fillRect/>
          </a:stretch>
        </p:blipFill>
        <p:spPr>
          <a:xfrm>
            <a:off x="609600" y="2106612"/>
            <a:ext cx="4876800" cy="4220829"/>
          </a:xfrm>
          <a:prstGeom prst="rect">
            <a:avLst/>
          </a:prstGeom>
        </p:spPr>
      </p:pic>
      <p:pic>
        <p:nvPicPr>
          <p:cNvPr id="9" name="Picture 8">
            <a:extLst>
              <a:ext uri="{FF2B5EF4-FFF2-40B4-BE49-F238E27FC236}">
                <a16:creationId xmlns:a16="http://schemas.microsoft.com/office/drawing/2014/main" id="{034E84CA-595B-4EB2-A905-882BEA98B26D}"/>
              </a:ext>
            </a:extLst>
          </p:cNvPr>
          <p:cNvPicPr>
            <a:picLocks noChangeAspect="1"/>
          </p:cNvPicPr>
          <p:nvPr/>
        </p:nvPicPr>
        <p:blipFill>
          <a:blip r:embed="rId3"/>
          <a:stretch>
            <a:fillRect/>
          </a:stretch>
        </p:blipFill>
        <p:spPr>
          <a:xfrm>
            <a:off x="5884987" y="2133936"/>
            <a:ext cx="5696750" cy="4220829"/>
          </a:xfrm>
          <a:prstGeom prst="rect">
            <a:avLst/>
          </a:prstGeom>
        </p:spPr>
      </p:pic>
    </p:spTree>
    <p:extLst>
      <p:ext uri="{BB962C8B-B14F-4D97-AF65-F5344CB8AC3E}">
        <p14:creationId xmlns:p14="http://schemas.microsoft.com/office/powerpoint/2010/main" val="2087707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5CAF7-5053-4166-95DA-BC2331C561E5}"/>
              </a:ext>
            </a:extLst>
          </p:cNvPr>
          <p:cNvSpPr>
            <a:spLocks noGrp="1"/>
          </p:cNvSpPr>
          <p:nvPr>
            <p:ph type="title"/>
          </p:nvPr>
        </p:nvSpPr>
        <p:spPr/>
        <p:txBody>
          <a:bodyPr>
            <a:normAutofit/>
          </a:bodyPr>
          <a:lstStyle/>
          <a:p>
            <a:r>
              <a:rPr lang="en-IN" sz="3600" b="1" spc="130" dirty="0">
                <a:solidFill>
                  <a:srgbClr val="C00000"/>
                </a:solidFill>
                <a:latin typeface="+mj-lt"/>
                <a:cs typeface="Noto Sans"/>
              </a:rPr>
              <a:t>How to change a python script to a executable file </a:t>
            </a:r>
            <a:endParaRPr lang="en-US" sz="3600" dirty="0"/>
          </a:p>
        </p:txBody>
      </p:sp>
      <p:sp>
        <p:nvSpPr>
          <p:cNvPr id="3" name="Content Placeholder 2">
            <a:extLst>
              <a:ext uri="{FF2B5EF4-FFF2-40B4-BE49-F238E27FC236}">
                <a16:creationId xmlns:a16="http://schemas.microsoft.com/office/drawing/2014/main" id="{56193E8B-B9D2-4BCF-851D-DDCA6D1A03B1}"/>
              </a:ext>
            </a:extLst>
          </p:cNvPr>
          <p:cNvSpPr>
            <a:spLocks noGrp="1"/>
          </p:cNvSpPr>
          <p:nvPr>
            <p:ph idx="1"/>
          </p:nvPr>
        </p:nvSpPr>
        <p:spPr/>
        <p:txBody>
          <a:bodyPr/>
          <a:lstStyle/>
          <a:p>
            <a:r>
              <a:rPr lang="en-US" dirty="0"/>
              <a:t>NSIS will create an executable file. This process makes the attacker code hidden and undetectable</a:t>
            </a:r>
          </a:p>
          <a:p>
            <a:endParaRPr lang="en-US" dirty="0"/>
          </a:p>
          <a:p>
            <a:endParaRPr lang="en-US" dirty="0"/>
          </a:p>
          <a:p>
            <a:endParaRPr lang="en-US" dirty="0"/>
          </a:p>
          <a:p>
            <a:endParaRPr lang="en-US" dirty="0"/>
          </a:p>
          <a:p>
            <a:r>
              <a:rPr lang="en-US" dirty="0"/>
              <a:t>Attacker can send this application to his targets to monitor them</a:t>
            </a:r>
          </a:p>
        </p:txBody>
      </p:sp>
      <p:sp>
        <p:nvSpPr>
          <p:cNvPr id="4" name="Date Placeholder 3">
            <a:extLst>
              <a:ext uri="{FF2B5EF4-FFF2-40B4-BE49-F238E27FC236}">
                <a16:creationId xmlns:a16="http://schemas.microsoft.com/office/drawing/2014/main" id="{A0916E06-35F3-444F-AEE4-69104FF9F912}"/>
              </a:ext>
            </a:extLst>
          </p:cNvPr>
          <p:cNvSpPr>
            <a:spLocks noGrp="1"/>
          </p:cNvSpPr>
          <p:nvPr>
            <p:ph type="dt" sz="half" idx="10"/>
          </p:nvPr>
        </p:nvSpPr>
        <p:spPr/>
        <p:txBody>
          <a:bodyPr/>
          <a:lstStyle/>
          <a:p>
            <a:fld id="{A2414E9F-A237-4082-B37B-D926ADB268EE}" type="datetime3">
              <a:rPr lang="en-US" smtClean="0"/>
              <a:pPr/>
              <a:t>30 April 2022</a:t>
            </a:fld>
            <a:endParaRPr lang="en-US"/>
          </a:p>
        </p:txBody>
      </p:sp>
      <p:sp>
        <p:nvSpPr>
          <p:cNvPr id="5" name="Footer Placeholder 4">
            <a:extLst>
              <a:ext uri="{FF2B5EF4-FFF2-40B4-BE49-F238E27FC236}">
                <a16:creationId xmlns:a16="http://schemas.microsoft.com/office/drawing/2014/main" id="{AE9ADAAE-D148-471A-8F20-EDF338100931}"/>
              </a:ext>
            </a:extLst>
          </p:cNvPr>
          <p:cNvSpPr>
            <a:spLocks noGrp="1"/>
          </p:cNvSpPr>
          <p:nvPr>
            <p:ph type="ftr" sz="quarter" idx="11"/>
          </p:nvPr>
        </p:nvSpPr>
        <p:spPr/>
        <p:txBody>
          <a:bodyPr/>
          <a:lstStyle/>
          <a:p>
            <a:r>
              <a:rPr lang="en-US"/>
              <a:t>Department of CSE</a:t>
            </a:r>
          </a:p>
        </p:txBody>
      </p:sp>
      <p:sp>
        <p:nvSpPr>
          <p:cNvPr id="6" name="Slide Number Placeholder 5">
            <a:extLst>
              <a:ext uri="{FF2B5EF4-FFF2-40B4-BE49-F238E27FC236}">
                <a16:creationId xmlns:a16="http://schemas.microsoft.com/office/drawing/2014/main" id="{4CFF5921-93AE-4F44-A9B6-C269FB1EEDC3}"/>
              </a:ext>
            </a:extLst>
          </p:cNvPr>
          <p:cNvSpPr>
            <a:spLocks noGrp="1"/>
          </p:cNvSpPr>
          <p:nvPr>
            <p:ph type="sldNum" sz="quarter" idx="12"/>
          </p:nvPr>
        </p:nvSpPr>
        <p:spPr/>
        <p:txBody>
          <a:bodyPr/>
          <a:lstStyle/>
          <a:p>
            <a:fld id="{7B28076C-CE04-4A00-BFAA-A90EA8355859}" type="slidenum">
              <a:rPr lang="en-US" smtClean="0"/>
              <a:pPr/>
              <a:t>28</a:t>
            </a:fld>
            <a:endParaRPr lang="en-US"/>
          </a:p>
        </p:txBody>
      </p:sp>
      <p:pic>
        <p:nvPicPr>
          <p:cNvPr id="7" name="Picture 6">
            <a:extLst>
              <a:ext uri="{FF2B5EF4-FFF2-40B4-BE49-F238E27FC236}">
                <a16:creationId xmlns:a16="http://schemas.microsoft.com/office/drawing/2014/main" id="{4C2D6D9B-1323-4DA9-8B74-9E36622F3F7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37571" y="2853613"/>
            <a:ext cx="9304836" cy="1858346"/>
          </a:xfrm>
          <a:prstGeom prst="rect">
            <a:avLst/>
          </a:prstGeom>
          <a:noFill/>
          <a:ln>
            <a:noFill/>
          </a:ln>
        </p:spPr>
      </p:pic>
      <p:pic>
        <p:nvPicPr>
          <p:cNvPr id="9" name="Picture 8">
            <a:extLst>
              <a:ext uri="{FF2B5EF4-FFF2-40B4-BE49-F238E27FC236}">
                <a16:creationId xmlns:a16="http://schemas.microsoft.com/office/drawing/2014/main" id="{5E8DE288-99DA-4729-987E-7E7D8B72508C}"/>
              </a:ext>
            </a:extLst>
          </p:cNvPr>
          <p:cNvPicPr>
            <a:picLocks noChangeAspect="1"/>
          </p:cNvPicPr>
          <p:nvPr/>
        </p:nvPicPr>
        <p:blipFill>
          <a:blip r:embed="rId3"/>
          <a:stretch>
            <a:fillRect/>
          </a:stretch>
        </p:blipFill>
        <p:spPr>
          <a:xfrm>
            <a:off x="7603561" y="4413380"/>
            <a:ext cx="2838846" cy="298579"/>
          </a:xfrm>
          <a:prstGeom prst="rect">
            <a:avLst/>
          </a:prstGeom>
        </p:spPr>
      </p:pic>
    </p:spTree>
    <p:extLst>
      <p:ext uri="{BB962C8B-B14F-4D97-AF65-F5344CB8AC3E}">
        <p14:creationId xmlns:p14="http://schemas.microsoft.com/office/powerpoint/2010/main" val="25162658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A89184-86F4-4E87-A286-47D444BAC1FA}"/>
              </a:ext>
            </a:extLst>
          </p:cNvPr>
          <p:cNvSpPr>
            <a:spLocks noGrp="1"/>
          </p:cNvSpPr>
          <p:nvPr>
            <p:ph type="title"/>
          </p:nvPr>
        </p:nvSpPr>
        <p:spPr>
          <a:xfrm>
            <a:off x="398586" y="228599"/>
            <a:ext cx="11183813" cy="1256507"/>
          </a:xfrm>
        </p:spPr>
        <p:txBody>
          <a:bodyPr>
            <a:noAutofit/>
          </a:bodyPr>
          <a:lstStyle/>
          <a:p>
            <a:pPr marL="457200" indent="-457200" algn="l">
              <a:buFont typeface="Arial" panose="020B0604020202020204" pitchFamily="34" charset="0"/>
              <a:buChar char="•"/>
            </a:pPr>
            <a:r>
              <a:rPr lang="en-US" sz="3200" dirty="0"/>
              <a:t>For example if a target uses his device the application stores the keystrokes and sends it to the attacker </a:t>
            </a:r>
            <a:br>
              <a:rPr lang="en-US" sz="3200" dirty="0"/>
            </a:br>
            <a:endParaRPr lang="en-US" sz="3200" dirty="0"/>
          </a:p>
        </p:txBody>
      </p:sp>
      <p:sp>
        <p:nvSpPr>
          <p:cNvPr id="3" name="Content Placeholder 2">
            <a:extLst>
              <a:ext uri="{FF2B5EF4-FFF2-40B4-BE49-F238E27FC236}">
                <a16:creationId xmlns:a16="http://schemas.microsoft.com/office/drawing/2014/main" id="{10003046-EFFD-4AF8-AB65-56AC0C3B7E67}"/>
              </a:ext>
            </a:extLst>
          </p:cNvPr>
          <p:cNvSpPr>
            <a:spLocks noGrp="1"/>
          </p:cNvSpPr>
          <p:nvPr>
            <p:ph idx="1"/>
          </p:nvPr>
        </p:nvSpPr>
        <p:spPr/>
        <p:txBody>
          <a:bodyPr>
            <a:normAutofit/>
          </a:bodyPr>
          <a:lstStyle/>
          <a:p>
            <a:endParaRPr lang="en-US" sz="2800" dirty="0"/>
          </a:p>
        </p:txBody>
      </p:sp>
      <p:sp>
        <p:nvSpPr>
          <p:cNvPr id="4" name="Date Placeholder 3">
            <a:extLst>
              <a:ext uri="{FF2B5EF4-FFF2-40B4-BE49-F238E27FC236}">
                <a16:creationId xmlns:a16="http://schemas.microsoft.com/office/drawing/2014/main" id="{0B045A6F-575C-405B-BF30-F3E865F218F7}"/>
              </a:ext>
            </a:extLst>
          </p:cNvPr>
          <p:cNvSpPr>
            <a:spLocks noGrp="1"/>
          </p:cNvSpPr>
          <p:nvPr>
            <p:ph type="dt" sz="half" idx="10"/>
          </p:nvPr>
        </p:nvSpPr>
        <p:spPr/>
        <p:txBody>
          <a:bodyPr/>
          <a:lstStyle/>
          <a:p>
            <a:fld id="{A2414E9F-A237-4082-B37B-D926ADB268EE}" type="datetime3">
              <a:rPr lang="en-US" smtClean="0"/>
              <a:pPr/>
              <a:t>30 April 2022</a:t>
            </a:fld>
            <a:endParaRPr lang="en-US"/>
          </a:p>
        </p:txBody>
      </p:sp>
      <p:sp>
        <p:nvSpPr>
          <p:cNvPr id="5" name="Footer Placeholder 4">
            <a:extLst>
              <a:ext uri="{FF2B5EF4-FFF2-40B4-BE49-F238E27FC236}">
                <a16:creationId xmlns:a16="http://schemas.microsoft.com/office/drawing/2014/main" id="{803662DC-EDCE-44CB-BA8E-68A4EE987C02}"/>
              </a:ext>
            </a:extLst>
          </p:cNvPr>
          <p:cNvSpPr>
            <a:spLocks noGrp="1"/>
          </p:cNvSpPr>
          <p:nvPr>
            <p:ph type="ftr" sz="quarter" idx="11"/>
          </p:nvPr>
        </p:nvSpPr>
        <p:spPr/>
        <p:txBody>
          <a:bodyPr/>
          <a:lstStyle/>
          <a:p>
            <a:r>
              <a:rPr lang="en-US"/>
              <a:t>Department of CSE</a:t>
            </a:r>
          </a:p>
        </p:txBody>
      </p:sp>
      <p:sp>
        <p:nvSpPr>
          <p:cNvPr id="6" name="Slide Number Placeholder 5">
            <a:extLst>
              <a:ext uri="{FF2B5EF4-FFF2-40B4-BE49-F238E27FC236}">
                <a16:creationId xmlns:a16="http://schemas.microsoft.com/office/drawing/2014/main" id="{422F0860-75A6-42FE-B0FE-0C97AA802EF1}"/>
              </a:ext>
            </a:extLst>
          </p:cNvPr>
          <p:cNvSpPr>
            <a:spLocks noGrp="1"/>
          </p:cNvSpPr>
          <p:nvPr>
            <p:ph type="sldNum" sz="quarter" idx="12"/>
          </p:nvPr>
        </p:nvSpPr>
        <p:spPr/>
        <p:txBody>
          <a:bodyPr/>
          <a:lstStyle/>
          <a:p>
            <a:fld id="{7B28076C-CE04-4A00-BFAA-A90EA8355859}" type="slidenum">
              <a:rPr lang="en-US" smtClean="0"/>
              <a:pPr/>
              <a:t>29</a:t>
            </a:fld>
            <a:endParaRPr lang="en-US"/>
          </a:p>
        </p:txBody>
      </p:sp>
      <p:pic>
        <p:nvPicPr>
          <p:cNvPr id="7" name="Picture 6">
            <a:extLst>
              <a:ext uri="{FF2B5EF4-FFF2-40B4-BE49-F238E27FC236}">
                <a16:creationId xmlns:a16="http://schemas.microsoft.com/office/drawing/2014/main" id="{5B2DA574-98C2-4F66-89BD-C2AB46863A1C}"/>
              </a:ext>
            </a:extLst>
          </p:cNvPr>
          <p:cNvPicPr>
            <a:picLocks noChangeAspect="1"/>
          </p:cNvPicPr>
          <p:nvPr/>
        </p:nvPicPr>
        <p:blipFill rotWithShape="1">
          <a:blip r:embed="rId3"/>
          <a:srcRect b="16277"/>
          <a:stretch/>
        </p:blipFill>
        <p:spPr>
          <a:xfrm>
            <a:off x="444306" y="1235868"/>
            <a:ext cx="11394828" cy="5166204"/>
          </a:xfrm>
          <a:prstGeom prst="rect">
            <a:avLst/>
          </a:prstGeom>
        </p:spPr>
      </p:pic>
    </p:spTree>
    <p:extLst>
      <p:ext uri="{BB962C8B-B14F-4D97-AF65-F5344CB8AC3E}">
        <p14:creationId xmlns:p14="http://schemas.microsoft.com/office/powerpoint/2010/main" val="40865468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DD88AC-65E4-40CD-8284-DCC8549AC2D9}"/>
              </a:ext>
            </a:extLst>
          </p:cNvPr>
          <p:cNvSpPr>
            <a:spLocks noGrp="1"/>
          </p:cNvSpPr>
          <p:nvPr>
            <p:ph type="title"/>
          </p:nvPr>
        </p:nvSpPr>
        <p:spPr/>
        <p:txBody>
          <a:bodyPr/>
          <a:lstStyle/>
          <a:p>
            <a:r>
              <a:rPr lang="en-US" dirty="0">
                <a:solidFill>
                  <a:srgbClr val="C00000"/>
                </a:solidFill>
                <a:latin typeface="Arial" pitchFamily="34" charset="0"/>
                <a:cs typeface="Arial" pitchFamily="34" charset="0"/>
              </a:rPr>
              <a:t>Presentation Outline</a:t>
            </a:r>
            <a:endParaRPr lang="en-US" dirty="0"/>
          </a:p>
        </p:txBody>
      </p:sp>
      <p:sp>
        <p:nvSpPr>
          <p:cNvPr id="3" name="Content Placeholder 2">
            <a:extLst>
              <a:ext uri="{FF2B5EF4-FFF2-40B4-BE49-F238E27FC236}">
                <a16:creationId xmlns:a16="http://schemas.microsoft.com/office/drawing/2014/main" id="{267D5F68-75A7-4B97-8430-5239907442DD}"/>
              </a:ext>
            </a:extLst>
          </p:cNvPr>
          <p:cNvSpPr>
            <a:spLocks noGrp="1"/>
          </p:cNvSpPr>
          <p:nvPr>
            <p:ph idx="1"/>
          </p:nvPr>
        </p:nvSpPr>
        <p:spPr>
          <a:xfrm>
            <a:off x="398587" y="1464905"/>
            <a:ext cx="11320662" cy="4891445"/>
          </a:xfrm>
        </p:spPr>
        <p:txBody>
          <a:bodyPr>
            <a:noAutofit/>
          </a:bodyPr>
          <a:lstStyle/>
          <a:p>
            <a:pPr fontAlgn="t"/>
            <a:r>
              <a:rPr lang="en-US" sz="2800" b="1" dirty="0">
                <a:effectLst/>
                <a:latin typeface="+mj-lt"/>
                <a:ea typeface="Calibri" panose="020F0502020204030204" pitchFamily="34" charset="0"/>
                <a:cs typeface="Times New Roman" panose="02020603050405020304" pitchFamily="18" charset="0"/>
              </a:rPr>
              <a:t>How a trojan and a keylogger communicates with the attacker?</a:t>
            </a:r>
            <a:endParaRPr lang="en-IN" sz="2800" b="1" spc="110" dirty="0">
              <a:latin typeface="+mj-lt"/>
              <a:cs typeface="Noto Sans"/>
            </a:endParaRPr>
          </a:p>
          <a:p>
            <a:pPr fontAlgn="t"/>
            <a:r>
              <a:rPr lang="en-IN" sz="2800" b="1" spc="110" dirty="0">
                <a:latin typeface="+mj-lt"/>
                <a:cs typeface="Noto Sans"/>
              </a:rPr>
              <a:t>Port mapping</a:t>
            </a:r>
            <a:endParaRPr lang="en-IN" sz="2800" dirty="0">
              <a:latin typeface="+mj-lt"/>
              <a:cs typeface="Noto Sans"/>
            </a:endParaRPr>
          </a:p>
          <a:p>
            <a:pPr fontAlgn="t"/>
            <a:r>
              <a:rPr lang="en-IN" sz="2800" b="1" spc="120" dirty="0">
                <a:latin typeface="+mj-lt"/>
                <a:cs typeface="Noto Sans"/>
              </a:rPr>
              <a:t>How a normal windows user should suspect that he/she is attacked by a trojan?</a:t>
            </a:r>
            <a:endParaRPr lang="en-IN" sz="2800" b="1" spc="145" dirty="0">
              <a:latin typeface="+mj-lt"/>
              <a:cs typeface="Noto Sans"/>
            </a:endParaRPr>
          </a:p>
          <a:p>
            <a:pPr fontAlgn="t"/>
            <a:r>
              <a:rPr lang="en-IN" sz="2800" b="1" spc="130" dirty="0">
                <a:latin typeface="+mj-lt"/>
                <a:cs typeface="Noto Sans"/>
              </a:rPr>
              <a:t>How an anti virus works?</a:t>
            </a:r>
            <a:endParaRPr lang="en-IN" sz="2800" dirty="0">
              <a:latin typeface="+mj-lt"/>
              <a:cs typeface="Noto Sans"/>
            </a:endParaRPr>
          </a:p>
          <a:p>
            <a:pPr fontAlgn="t"/>
            <a:r>
              <a:rPr lang="en-IN" sz="2800" b="1" spc="160" dirty="0">
                <a:latin typeface="+mj-lt"/>
                <a:cs typeface="Noto Sans"/>
              </a:rPr>
              <a:t>How power full anti virus detects trojans and keyloggers?</a:t>
            </a:r>
          </a:p>
          <a:p>
            <a:pPr fontAlgn="t"/>
            <a:r>
              <a:rPr lang="en-IN" sz="2800" b="1" spc="135" dirty="0">
                <a:latin typeface="+mj-lt"/>
                <a:cs typeface="Noto Sans"/>
              </a:rPr>
              <a:t>How can trojans be prevented?</a:t>
            </a:r>
            <a:r>
              <a:rPr lang="en-IN" sz="2800" b="1" spc="135" dirty="0">
                <a:latin typeface="+mj-lt"/>
                <a:ea typeface="Noto Sans" panose="020B0502040504020204" pitchFamily="34" charset="0"/>
                <a:cs typeface="Noto Sans"/>
              </a:rPr>
              <a:t> </a:t>
            </a:r>
          </a:p>
          <a:p>
            <a:pPr fontAlgn="t"/>
            <a:r>
              <a:rPr lang="en-US" sz="2800" b="1" spc="135" dirty="0">
                <a:latin typeface="+mj-lt"/>
                <a:ea typeface="Noto Sans" panose="020B0502040504020204" pitchFamily="34" charset="0"/>
                <a:cs typeface="Noto Sans"/>
              </a:rPr>
              <a:t>References</a:t>
            </a:r>
          </a:p>
          <a:p>
            <a:pPr fontAlgn="t"/>
            <a:r>
              <a:rPr lang="en-IN" sz="2800" b="1" spc="135" dirty="0">
                <a:latin typeface="+mj-lt"/>
                <a:cs typeface="Noto Sans"/>
              </a:rPr>
              <a:t>Conclusions </a:t>
            </a:r>
          </a:p>
          <a:p>
            <a:pPr marL="0" indent="0">
              <a:buNone/>
            </a:pPr>
            <a:endParaRPr lang="en-US" sz="2800" dirty="0"/>
          </a:p>
        </p:txBody>
      </p:sp>
      <p:sp>
        <p:nvSpPr>
          <p:cNvPr id="4" name="Date Placeholder 3">
            <a:extLst>
              <a:ext uri="{FF2B5EF4-FFF2-40B4-BE49-F238E27FC236}">
                <a16:creationId xmlns:a16="http://schemas.microsoft.com/office/drawing/2014/main" id="{72DF59E9-9AAF-476F-8980-896DF18386E8}"/>
              </a:ext>
            </a:extLst>
          </p:cNvPr>
          <p:cNvSpPr>
            <a:spLocks noGrp="1"/>
          </p:cNvSpPr>
          <p:nvPr>
            <p:ph type="dt" sz="half" idx="10"/>
          </p:nvPr>
        </p:nvSpPr>
        <p:spPr/>
        <p:txBody>
          <a:bodyPr/>
          <a:lstStyle/>
          <a:p>
            <a:fld id="{A2414E9F-A237-4082-B37B-D926ADB268EE}" type="datetime3">
              <a:rPr lang="en-US" smtClean="0"/>
              <a:pPr/>
              <a:t>30 April 2022</a:t>
            </a:fld>
            <a:endParaRPr lang="en-US"/>
          </a:p>
        </p:txBody>
      </p:sp>
      <p:sp>
        <p:nvSpPr>
          <p:cNvPr id="5" name="Footer Placeholder 4">
            <a:extLst>
              <a:ext uri="{FF2B5EF4-FFF2-40B4-BE49-F238E27FC236}">
                <a16:creationId xmlns:a16="http://schemas.microsoft.com/office/drawing/2014/main" id="{555D9BC5-F4B1-4045-9C2E-77B818455FDB}"/>
              </a:ext>
            </a:extLst>
          </p:cNvPr>
          <p:cNvSpPr>
            <a:spLocks noGrp="1"/>
          </p:cNvSpPr>
          <p:nvPr>
            <p:ph type="ftr" sz="quarter" idx="11"/>
          </p:nvPr>
        </p:nvSpPr>
        <p:spPr/>
        <p:txBody>
          <a:bodyPr/>
          <a:lstStyle/>
          <a:p>
            <a:r>
              <a:rPr lang="en-US"/>
              <a:t>Department of CSE</a:t>
            </a:r>
          </a:p>
        </p:txBody>
      </p:sp>
      <p:sp>
        <p:nvSpPr>
          <p:cNvPr id="6" name="Slide Number Placeholder 5">
            <a:extLst>
              <a:ext uri="{FF2B5EF4-FFF2-40B4-BE49-F238E27FC236}">
                <a16:creationId xmlns:a16="http://schemas.microsoft.com/office/drawing/2014/main" id="{A1B2BBD4-F38B-48A8-B948-F02B77A14531}"/>
              </a:ext>
            </a:extLst>
          </p:cNvPr>
          <p:cNvSpPr>
            <a:spLocks noGrp="1"/>
          </p:cNvSpPr>
          <p:nvPr>
            <p:ph type="sldNum" sz="quarter" idx="12"/>
          </p:nvPr>
        </p:nvSpPr>
        <p:spPr/>
        <p:txBody>
          <a:bodyPr/>
          <a:lstStyle/>
          <a:p>
            <a:fld id="{7B28076C-CE04-4A00-BFAA-A90EA8355859}" type="slidenum">
              <a:rPr lang="en-US" smtClean="0"/>
              <a:pPr/>
              <a:t>3</a:t>
            </a:fld>
            <a:endParaRPr lang="en-US"/>
          </a:p>
        </p:txBody>
      </p:sp>
    </p:spTree>
    <p:extLst>
      <p:ext uri="{BB962C8B-B14F-4D97-AF65-F5344CB8AC3E}">
        <p14:creationId xmlns:p14="http://schemas.microsoft.com/office/powerpoint/2010/main" val="290748881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57E59A-B25E-4F5D-BF7E-F886EA5F8328}"/>
              </a:ext>
            </a:extLst>
          </p:cNvPr>
          <p:cNvSpPr>
            <a:spLocks noGrp="1"/>
          </p:cNvSpPr>
          <p:nvPr>
            <p:ph type="title"/>
          </p:nvPr>
        </p:nvSpPr>
        <p:spPr/>
        <p:txBody>
          <a:bodyPr>
            <a:noAutofit/>
          </a:bodyPr>
          <a:lstStyle/>
          <a:p>
            <a:pPr marL="457200" indent="-457200" algn="l">
              <a:buFont typeface="Arial" panose="020B0604020202020204" pitchFamily="34" charset="0"/>
              <a:buChar char="•"/>
            </a:pPr>
            <a:r>
              <a:rPr lang="en-US" sz="3200" dirty="0"/>
              <a:t>Application creates a log file and stores the information </a:t>
            </a:r>
          </a:p>
        </p:txBody>
      </p:sp>
      <p:sp>
        <p:nvSpPr>
          <p:cNvPr id="3" name="Date Placeholder 2">
            <a:extLst>
              <a:ext uri="{FF2B5EF4-FFF2-40B4-BE49-F238E27FC236}">
                <a16:creationId xmlns:a16="http://schemas.microsoft.com/office/drawing/2014/main" id="{5F0DEF79-6185-4C5A-A833-FD5BAFB11A91}"/>
              </a:ext>
            </a:extLst>
          </p:cNvPr>
          <p:cNvSpPr>
            <a:spLocks noGrp="1"/>
          </p:cNvSpPr>
          <p:nvPr>
            <p:ph type="dt" sz="half" idx="10"/>
          </p:nvPr>
        </p:nvSpPr>
        <p:spPr/>
        <p:txBody>
          <a:bodyPr/>
          <a:lstStyle/>
          <a:p>
            <a:fld id="{1A9C9DA3-207B-4128-A780-0899C9C276AD}" type="datetime3">
              <a:rPr lang="en-US" smtClean="0"/>
              <a:pPr/>
              <a:t>30 April 2022</a:t>
            </a:fld>
            <a:endParaRPr lang="en-US"/>
          </a:p>
        </p:txBody>
      </p:sp>
      <p:sp>
        <p:nvSpPr>
          <p:cNvPr id="4" name="Footer Placeholder 3">
            <a:extLst>
              <a:ext uri="{FF2B5EF4-FFF2-40B4-BE49-F238E27FC236}">
                <a16:creationId xmlns:a16="http://schemas.microsoft.com/office/drawing/2014/main" id="{EB78B4EB-BECC-40FC-9D1F-64CD0167684E}"/>
              </a:ext>
            </a:extLst>
          </p:cNvPr>
          <p:cNvSpPr>
            <a:spLocks noGrp="1"/>
          </p:cNvSpPr>
          <p:nvPr>
            <p:ph type="ftr" sz="quarter" idx="11"/>
          </p:nvPr>
        </p:nvSpPr>
        <p:spPr/>
        <p:txBody>
          <a:bodyPr/>
          <a:lstStyle/>
          <a:p>
            <a:r>
              <a:rPr lang="en-US"/>
              <a:t>Department of CSE</a:t>
            </a:r>
          </a:p>
        </p:txBody>
      </p:sp>
      <p:sp>
        <p:nvSpPr>
          <p:cNvPr id="5" name="Slide Number Placeholder 4">
            <a:extLst>
              <a:ext uri="{FF2B5EF4-FFF2-40B4-BE49-F238E27FC236}">
                <a16:creationId xmlns:a16="http://schemas.microsoft.com/office/drawing/2014/main" id="{2FB7CB3A-2DC4-45C6-A332-A362428FD04F}"/>
              </a:ext>
            </a:extLst>
          </p:cNvPr>
          <p:cNvSpPr>
            <a:spLocks noGrp="1"/>
          </p:cNvSpPr>
          <p:nvPr>
            <p:ph type="sldNum" sz="quarter" idx="12"/>
          </p:nvPr>
        </p:nvSpPr>
        <p:spPr/>
        <p:txBody>
          <a:bodyPr/>
          <a:lstStyle/>
          <a:p>
            <a:fld id="{7B28076C-CE04-4A00-BFAA-A90EA8355859}" type="slidenum">
              <a:rPr lang="en-US" smtClean="0"/>
              <a:pPr/>
              <a:t>30</a:t>
            </a:fld>
            <a:endParaRPr lang="en-US"/>
          </a:p>
        </p:txBody>
      </p:sp>
      <p:pic>
        <p:nvPicPr>
          <p:cNvPr id="6" name="Picture 5">
            <a:extLst>
              <a:ext uri="{FF2B5EF4-FFF2-40B4-BE49-F238E27FC236}">
                <a16:creationId xmlns:a16="http://schemas.microsoft.com/office/drawing/2014/main" id="{9E39E800-A59A-45B5-8B62-415303229675}"/>
              </a:ext>
            </a:extLst>
          </p:cNvPr>
          <p:cNvPicPr>
            <a:picLocks noChangeAspect="1"/>
          </p:cNvPicPr>
          <p:nvPr/>
        </p:nvPicPr>
        <p:blipFill rotWithShape="1">
          <a:blip r:embed="rId2"/>
          <a:srcRect r="71366" b="36226"/>
          <a:stretch/>
        </p:blipFill>
        <p:spPr>
          <a:xfrm>
            <a:off x="502617" y="1181100"/>
            <a:ext cx="4770119" cy="5162184"/>
          </a:xfrm>
          <a:prstGeom prst="rect">
            <a:avLst/>
          </a:prstGeom>
        </p:spPr>
      </p:pic>
      <p:pic>
        <p:nvPicPr>
          <p:cNvPr id="7" name="Picture 6">
            <a:extLst>
              <a:ext uri="{FF2B5EF4-FFF2-40B4-BE49-F238E27FC236}">
                <a16:creationId xmlns:a16="http://schemas.microsoft.com/office/drawing/2014/main" id="{D39B0614-C652-44E3-A5CA-2FCB033D13E7}"/>
              </a:ext>
            </a:extLst>
          </p:cNvPr>
          <p:cNvPicPr>
            <a:picLocks noChangeAspect="1"/>
          </p:cNvPicPr>
          <p:nvPr/>
        </p:nvPicPr>
        <p:blipFill rotWithShape="1">
          <a:blip r:embed="rId3"/>
          <a:srcRect l="404" r="53699" b="31457"/>
          <a:stretch/>
        </p:blipFill>
        <p:spPr>
          <a:xfrm>
            <a:off x="6722792" y="1181100"/>
            <a:ext cx="5026156" cy="5085908"/>
          </a:xfrm>
          <a:prstGeom prst="rect">
            <a:avLst/>
          </a:prstGeom>
        </p:spPr>
      </p:pic>
      <p:pic>
        <p:nvPicPr>
          <p:cNvPr id="9" name="Picture 8">
            <a:extLst>
              <a:ext uri="{FF2B5EF4-FFF2-40B4-BE49-F238E27FC236}">
                <a16:creationId xmlns:a16="http://schemas.microsoft.com/office/drawing/2014/main" id="{96B9F74D-5CD8-44E4-84D6-C1020A2D1B2B}"/>
              </a:ext>
            </a:extLst>
          </p:cNvPr>
          <p:cNvPicPr>
            <a:picLocks noChangeAspect="1"/>
          </p:cNvPicPr>
          <p:nvPr/>
        </p:nvPicPr>
        <p:blipFill>
          <a:blip r:embed="rId4"/>
          <a:stretch>
            <a:fillRect/>
          </a:stretch>
        </p:blipFill>
        <p:spPr>
          <a:xfrm>
            <a:off x="5285382" y="1181100"/>
            <a:ext cx="1478049" cy="990738"/>
          </a:xfrm>
          <a:prstGeom prst="rect">
            <a:avLst/>
          </a:prstGeom>
        </p:spPr>
      </p:pic>
      <p:pic>
        <p:nvPicPr>
          <p:cNvPr id="11" name="Picture 10">
            <a:extLst>
              <a:ext uri="{FF2B5EF4-FFF2-40B4-BE49-F238E27FC236}">
                <a16:creationId xmlns:a16="http://schemas.microsoft.com/office/drawing/2014/main" id="{8E9A1B26-062C-49A8-9EC3-4A081B6CD2E0}"/>
              </a:ext>
            </a:extLst>
          </p:cNvPr>
          <p:cNvPicPr>
            <a:picLocks noChangeAspect="1"/>
          </p:cNvPicPr>
          <p:nvPr/>
        </p:nvPicPr>
        <p:blipFill>
          <a:blip r:embed="rId4"/>
          <a:stretch>
            <a:fillRect/>
          </a:stretch>
        </p:blipFill>
        <p:spPr>
          <a:xfrm>
            <a:off x="11404600" y="800100"/>
            <a:ext cx="456108" cy="990738"/>
          </a:xfrm>
          <a:prstGeom prst="rect">
            <a:avLst/>
          </a:prstGeom>
        </p:spPr>
      </p:pic>
      <p:pic>
        <p:nvPicPr>
          <p:cNvPr id="13" name="Picture 12">
            <a:extLst>
              <a:ext uri="{FF2B5EF4-FFF2-40B4-BE49-F238E27FC236}">
                <a16:creationId xmlns:a16="http://schemas.microsoft.com/office/drawing/2014/main" id="{29BA229F-4387-41F0-98BA-90F23CD99C51}"/>
              </a:ext>
            </a:extLst>
          </p:cNvPr>
          <p:cNvPicPr>
            <a:picLocks noChangeAspect="1"/>
          </p:cNvPicPr>
          <p:nvPr/>
        </p:nvPicPr>
        <p:blipFill>
          <a:blip r:embed="rId4"/>
          <a:stretch>
            <a:fillRect/>
          </a:stretch>
        </p:blipFill>
        <p:spPr>
          <a:xfrm>
            <a:off x="421365" y="676827"/>
            <a:ext cx="81251" cy="1322291"/>
          </a:xfrm>
          <a:prstGeom prst="rect">
            <a:avLst/>
          </a:prstGeom>
        </p:spPr>
      </p:pic>
    </p:spTree>
    <p:extLst>
      <p:ext uri="{BB962C8B-B14F-4D97-AF65-F5344CB8AC3E}">
        <p14:creationId xmlns:p14="http://schemas.microsoft.com/office/powerpoint/2010/main" val="192034870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C48105-E1FD-497A-BD0E-5FE599035D8B}"/>
              </a:ext>
            </a:extLst>
          </p:cNvPr>
          <p:cNvSpPr>
            <a:spLocks noGrp="1"/>
          </p:cNvSpPr>
          <p:nvPr>
            <p:ph type="title"/>
          </p:nvPr>
        </p:nvSpPr>
        <p:spPr>
          <a:xfrm>
            <a:off x="304800" y="136524"/>
            <a:ext cx="11628120" cy="1160431"/>
          </a:xfrm>
        </p:spPr>
        <p:txBody>
          <a:bodyPr>
            <a:noAutofit/>
          </a:bodyPr>
          <a:lstStyle/>
          <a:p>
            <a:pPr marR="0" lvl="0">
              <a:lnSpc>
                <a:spcPct val="107000"/>
              </a:lnSpc>
              <a:spcBef>
                <a:spcPts val="0"/>
              </a:spcBef>
              <a:spcAft>
                <a:spcPts val="800"/>
              </a:spcAft>
              <a:tabLst>
                <a:tab pos="3733800" algn="l"/>
              </a:tabLst>
            </a:pPr>
            <a:r>
              <a:rPr lang="en-US" sz="3600" b="1" dirty="0">
                <a:solidFill>
                  <a:srgbClr val="C00000"/>
                </a:solidFill>
                <a:effectLst/>
                <a:latin typeface="Arial" panose="020B0604020202020204" pitchFamily="34" charset="0"/>
                <a:ea typeface="Calibri" panose="020F0502020204030204" pitchFamily="34" charset="0"/>
                <a:cs typeface="Arial" panose="020B0604020202020204" pitchFamily="34" charset="0"/>
              </a:rPr>
              <a:t>How a trojan and a keylogger communicates with the attacker?</a:t>
            </a:r>
          </a:p>
        </p:txBody>
      </p:sp>
      <p:sp>
        <p:nvSpPr>
          <p:cNvPr id="3" name="Content Placeholder 2">
            <a:extLst>
              <a:ext uri="{FF2B5EF4-FFF2-40B4-BE49-F238E27FC236}">
                <a16:creationId xmlns:a16="http://schemas.microsoft.com/office/drawing/2014/main" id="{5C7439CC-5445-49BC-95E5-215FE38537D1}"/>
              </a:ext>
            </a:extLst>
          </p:cNvPr>
          <p:cNvSpPr>
            <a:spLocks noGrp="1"/>
          </p:cNvSpPr>
          <p:nvPr>
            <p:ph idx="1"/>
          </p:nvPr>
        </p:nvSpPr>
        <p:spPr>
          <a:xfrm>
            <a:off x="411480" y="1417321"/>
            <a:ext cx="11399520" cy="4939030"/>
          </a:xfrm>
        </p:spPr>
        <p:txBody>
          <a:bodyPr>
            <a:normAutofit fontScale="55000" lnSpcReduction="20000"/>
          </a:bodyPr>
          <a:lstStyle/>
          <a:p>
            <a:pPr marL="342900" marR="0" lvl="0" indent="-342900">
              <a:lnSpc>
                <a:spcPct val="107000"/>
              </a:lnSpc>
              <a:spcBef>
                <a:spcPts val="0"/>
              </a:spcBef>
              <a:spcAft>
                <a:spcPts val="0"/>
              </a:spcAft>
              <a:buFont typeface="Symbol" panose="05050102010706020507" pitchFamily="18" charset="2"/>
              <a:buChar char=""/>
              <a:tabLst>
                <a:tab pos="3733800" algn="l"/>
              </a:tabLst>
            </a:pPr>
            <a:r>
              <a:rPr lang="en-US" sz="5900" dirty="0">
                <a:solidFill>
                  <a:srgbClr val="000000"/>
                </a:solidFill>
                <a:effectLst/>
                <a:latin typeface="+mj-lt"/>
                <a:ea typeface="Calibri" panose="020F0502020204030204" pitchFamily="34" charset="0"/>
                <a:cs typeface="Times New Roman" panose="02020603050405020304" pitchFamily="18" charset="0"/>
              </a:rPr>
              <a:t>Backdoor Trojans are malicious software programs designed to grant unwanted access for a remote attack. </a:t>
            </a:r>
          </a:p>
          <a:p>
            <a:pPr marL="342900" marR="0" lvl="0" indent="-342900">
              <a:lnSpc>
                <a:spcPct val="107000"/>
              </a:lnSpc>
              <a:spcBef>
                <a:spcPts val="0"/>
              </a:spcBef>
              <a:spcAft>
                <a:spcPts val="0"/>
              </a:spcAft>
              <a:buFont typeface="Symbol" panose="05050102010706020507" pitchFamily="18" charset="2"/>
              <a:buChar char=""/>
              <a:tabLst>
                <a:tab pos="3733800" algn="l"/>
              </a:tabLst>
            </a:pPr>
            <a:endParaRPr lang="en-US" sz="5900" dirty="0">
              <a:solidFill>
                <a:srgbClr val="000000"/>
              </a:solidFill>
              <a:effectLst/>
              <a:latin typeface="+mj-lt"/>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tabLst>
                <a:tab pos="3733800" algn="l"/>
              </a:tabLst>
            </a:pPr>
            <a:r>
              <a:rPr lang="en-US" sz="5900" dirty="0">
                <a:solidFill>
                  <a:srgbClr val="000000"/>
                </a:solidFill>
                <a:effectLst/>
                <a:latin typeface="+mj-lt"/>
                <a:ea typeface="Calibri" panose="020F0502020204030204" pitchFamily="34" charset="0"/>
                <a:cs typeface="Times New Roman" panose="02020603050405020304" pitchFamily="18" charset="0"/>
              </a:rPr>
              <a:t>Remote attackers can send commands or leverage full control over a compromised computer. Backdoor malware and viruses bypass authentication procedures to access systems and to prevent their presence from being detected. </a:t>
            </a:r>
          </a:p>
          <a:p>
            <a:pPr marL="342900" marR="0" lvl="0" indent="-342900">
              <a:lnSpc>
                <a:spcPct val="107000"/>
              </a:lnSpc>
              <a:spcBef>
                <a:spcPts val="0"/>
              </a:spcBef>
              <a:spcAft>
                <a:spcPts val="0"/>
              </a:spcAft>
              <a:buFont typeface="Symbol" panose="05050102010706020507" pitchFamily="18" charset="2"/>
              <a:buChar char=""/>
              <a:tabLst>
                <a:tab pos="3733800" algn="l"/>
              </a:tabLst>
            </a:pPr>
            <a:endParaRPr lang="en-US" sz="5900" dirty="0">
              <a:solidFill>
                <a:srgbClr val="000000"/>
              </a:solidFill>
              <a:effectLst/>
              <a:latin typeface="+mj-lt"/>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tabLst>
                <a:tab pos="3733800" algn="l"/>
              </a:tabLst>
            </a:pPr>
            <a:r>
              <a:rPr lang="en-US" sz="5900" dirty="0">
                <a:solidFill>
                  <a:srgbClr val="000000"/>
                </a:solidFill>
                <a:effectLst/>
                <a:latin typeface="+mj-lt"/>
                <a:ea typeface="Calibri" panose="020F0502020204030204" pitchFamily="34" charset="0"/>
                <a:cs typeface="Times New Roman" panose="02020603050405020304" pitchFamily="18" charset="0"/>
              </a:rPr>
              <a:t>The designation as a Trojan indicates that this form of attack does not reproduce by spreading to additional files after infection. </a:t>
            </a:r>
          </a:p>
          <a:p>
            <a:endParaRPr lang="en-IN" dirty="0"/>
          </a:p>
        </p:txBody>
      </p:sp>
      <p:sp>
        <p:nvSpPr>
          <p:cNvPr id="4" name="Date Placeholder 3">
            <a:extLst>
              <a:ext uri="{FF2B5EF4-FFF2-40B4-BE49-F238E27FC236}">
                <a16:creationId xmlns:a16="http://schemas.microsoft.com/office/drawing/2014/main" id="{49731E37-5127-46CE-8625-145847AA1807}"/>
              </a:ext>
            </a:extLst>
          </p:cNvPr>
          <p:cNvSpPr>
            <a:spLocks noGrp="1"/>
          </p:cNvSpPr>
          <p:nvPr>
            <p:ph type="dt" sz="half" idx="10"/>
          </p:nvPr>
        </p:nvSpPr>
        <p:spPr/>
        <p:txBody>
          <a:bodyPr/>
          <a:lstStyle/>
          <a:p>
            <a:fld id="{A2414E9F-A237-4082-B37B-D926ADB268EE}" type="datetime3">
              <a:rPr lang="en-US" smtClean="0"/>
              <a:pPr/>
              <a:t>30 April 2022</a:t>
            </a:fld>
            <a:endParaRPr lang="en-US"/>
          </a:p>
        </p:txBody>
      </p:sp>
      <p:sp>
        <p:nvSpPr>
          <p:cNvPr id="5" name="Footer Placeholder 4">
            <a:extLst>
              <a:ext uri="{FF2B5EF4-FFF2-40B4-BE49-F238E27FC236}">
                <a16:creationId xmlns:a16="http://schemas.microsoft.com/office/drawing/2014/main" id="{72C5D5F5-9655-4D41-92CE-B02549324AF0}"/>
              </a:ext>
            </a:extLst>
          </p:cNvPr>
          <p:cNvSpPr>
            <a:spLocks noGrp="1"/>
          </p:cNvSpPr>
          <p:nvPr>
            <p:ph type="ftr" sz="quarter" idx="11"/>
          </p:nvPr>
        </p:nvSpPr>
        <p:spPr/>
        <p:txBody>
          <a:bodyPr/>
          <a:lstStyle/>
          <a:p>
            <a:r>
              <a:rPr lang="en-US"/>
              <a:t>Department of CSE</a:t>
            </a:r>
          </a:p>
        </p:txBody>
      </p:sp>
      <p:sp>
        <p:nvSpPr>
          <p:cNvPr id="6" name="Slide Number Placeholder 5">
            <a:extLst>
              <a:ext uri="{FF2B5EF4-FFF2-40B4-BE49-F238E27FC236}">
                <a16:creationId xmlns:a16="http://schemas.microsoft.com/office/drawing/2014/main" id="{1A3222EC-CE2E-4077-B4BF-758EF1462413}"/>
              </a:ext>
            </a:extLst>
          </p:cNvPr>
          <p:cNvSpPr>
            <a:spLocks noGrp="1"/>
          </p:cNvSpPr>
          <p:nvPr>
            <p:ph type="sldNum" sz="quarter" idx="12"/>
          </p:nvPr>
        </p:nvSpPr>
        <p:spPr/>
        <p:txBody>
          <a:bodyPr/>
          <a:lstStyle/>
          <a:p>
            <a:fld id="{7B28076C-CE04-4A00-BFAA-A90EA8355859}" type="slidenum">
              <a:rPr lang="en-US" smtClean="0"/>
              <a:pPr/>
              <a:t>31</a:t>
            </a:fld>
            <a:endParaRPr lang="en-US"/>
          </a:p>
        </p:txBody>
      </p:sp>
    </p:spTree>
    <p:extLst>
      <p:ext uri="{BB962C8B-B14F-4D97-AF65-F5344CB8AC3E}">
        <p14:creationId xmlns:p14="http://schemas.microsoft.com/office/powerpoint/2010/main" val="122650180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B19FE-1C35-405F-9180-CA6E6AE0B13F}"/>
              </a:ext>
            </a:extLst>
          </p:cNvPr>
          <p:cNvSpPr>
            <a:spLocks noGrp="1"/>
          </p:cNvSpPr>
          <p:nvPr>
            <p:ph type="title"/>
          </p:nvPr>
        </p:nvSpPr>
        <p:spPr>
          <a:xfrm>
            <a:off x="243840" y="228600"/>
            <a:ext cx="11765280" cy="1006476"/>
          </a:xfrm>
        </p:spPr>
        <p:txBody>
          <a:bodyPr>
            <a:noAutofit/>
          </a:bodyPr>
          <a:lstStyle/>
          <a:p>
            <a:r>
              <a:rPr lang="en-US" sz="3800" b="1" dirty="0">
                <a:solidFill>
                  <a:srgbClr val="C00000"/>
                </a:solidFill>
                <a:effectLst/>
                <a:latin typeface="Arial" panose="020B0604020202020204" pitchFamily="34" charset="0"/>
                <a:ea typeface="Calibri" panose="020F0502020204030204" pitchFamily="34" charset="0"/>
                <a:cs typeface="Arial" panose="020B0604020202020204" pitchFamily="34" charset="0"/>
              </a:rPr>
              <a:t>How a trojan and a keylogger communicates with the attacker?</a:t>
            </a:r>
            <a:endParaRPr lang="en-US" sz="3800" dirty="0"/>
          </a:p>
        </p:txBody>
      </p:sp>
      <p:sp>
        <p:nvSpPr>
          <p:cNvPr id="3" name="Content Placeholder 2">
            <a:extLst>
              <a:ext uri="{FF2B5EF4-FFF2-40B4-BE49-F238E27FC236}">
                <a16:creationId xmlns:a16="http://schemas.microsoft.com/office/drawing/2014/main" id="{2FEA54FD-0EBE-4945-8AC0-4B36E309E5EF}"/>
              </a:ext>
            </a:extLst>
          </p:cNvPr>
          <p:cNvSpPr>
            <a:spLocks noGrp="1"/>
          </p:cNvSpPr>
          <p:nvPr>
            <p:ph idx="1"/>
          </p:nvPr>
        </p:nvSpPr>
        <p:spPr>
          <a:xfrm>
            <a:off x="609600" y="1600201"/>
            <a:ext cx="11231880" cy="4756150"/>
          </a:xfrm>
        </p:spPr>
        <p:txBody>
          <a:bodyPr/>
          <a:lstStyle/>
          <a:p>
            <a:r>
              <a:rPr lang="en-US" sz="3200" dirty="0">
                <a:solidFill>
                  <a:srgbClr val="000000"/>
                </a:solidFill>
                <a:effectLst/>
                <a:latin typeface="+mj-lt"/>
                <a:ea typeface="Calibri" panose="020F0502020204030204" pitchFamily="34" charset="0"/>
                <a:cs typeface="Times New Roman" panose="02020603050405020304" pitchFamily="18" charset="0"/>
              </a:rPr>
              <a:t>Once a Trojan gains a foothold in a system, it adds itself to the computers startup routine so that rebooting the computer will not permanently end malicious processes.</a:t>
            </a:r>
          </a:p>
          <a:p>
            <a:endParaRPr lang="en-US" sz="3200" dirty="0">
              <a:solidFill>
                <a:srgbClr val="000000"/>
              </a:solidFill>
              <a:effectLst/>
              <a:latin typeface="+mj-lt"/>
              <a:ea typeface="Calibri" panose="020F0502020204030204" pitchFamily="34" charset="0"/>
              <a:cs typeface="Times New Roman" panose="02020603050405020304" pitchFamily="18" charset="0"/>
            </a:endParaRPr>
          </a:p>
          <a:p>
            <a:r>
              <a:rPr lang="en-US" sz="3200" dirty="0">
                <a:solidFill>
                  <a:srgbClr val="000000"/>
                </a:solidFill>
                <a:effectLst/>
                <a:latin typeface="+mj-lt"/>
                <a:ea typeface="Calibri" panose="020F0502020204030204" pitchFamily="34" charset="0"/>
                <a:cs typeface="Times New Roman" panose="02020603050405020304" pitchFamily="18" charset="0"/>
              </a:rPr>
              <a:t>Transfer of data packets, remote commands done through a back door, An attacker can enter into the victim’s device anytime he wants through the back door he created. </a:t>
            </a:r>
          </a:p>
          <a:p>
            <a:endParaRPr lang="en-US" sz="3200" dirty="0">
              <a:effectLst/>
              <a:latin typeface="+mj-lt"/>
              <a:ea typeface="Calibri" panose="020F0502020204030204" pitchFamily="34" charset="0"/>
              <a:cs typeface="Times New Roman" panose="02020603050405020304" pitchFamily="18" charset="0"/>
            </a:endParaRPr>
          </a:p>
          <a:p>
            <a:endParaRPr lang="en-US" dirty="0"/>
          </a:p>
        </p:txBody>
      </p:sp>
      <p:sp>
        <p:nvSpPr>
          <p:cNvPr id="4" name="Date Placeholder 3">
            <a:extLst>
              <a:ext uri="{FF2B5EF4-FFF2-40B4-BE49-F238E27FC236}">
                <a16:creationId xmlns:a16="http://schemas.microsoft.com/office/drawing/2014/main" id="{E5ABB5AF-C705-4F32-A6D6-E6F9A637F570}"/>
              </a:ext>
            </a:extLst>
          </p:cNvPr>
          <p:cNvSpPr>
            <a:spLocks noGrp="1"/>
          </p:cNvSpPr>
          <p:nvPr>
            <p:ph type="dt" sz="half" idx="10"/>
          </p:nvPr>
        </p:nvSpPr>
        <p:spPr/>
        <p:txBody>
          <a:bodyPr/>
          <a:lstStyle/>
          <a:p>
            <a:fld id="{A2414E9F-A237-4082-B37B-D926ADB268EE}" type="datetime3">
              <a:rPr lang="en-US" smtClean="0"/>
              <a:pPr/>
              <a:t>30 April 2022</a:t>
            </a:fld>
            <a:endParaRPr lang="en-US"/>
          </a:p>
        </p:txBody>
      </p:sp>
      <p:sp>
        <p:nvSpPr>
          <p:cNvPr id="5" name="Footer Placeholder 4">
            <a:extLst>
              <a:ext uri="{FF2B5EF4-FFF2-40B4-BE49-F238E27FC236}">
                <a16:creationId xmlns:a16="http://schemas.microsoft.com/office/drawing/2014/main" id="{42794788-07C4-4257-93DC-3F344CFA07BC}"/>
              </a:ext>
            </a:extLst>
          </p:cNvPr>
          <p:cNvSpPr>
            <a:spLocks noGrp="1"/>
          </p:cNvSpPr>
          <p:nvPr>
            <p:ph type="ftr" sz="quarter" idx="11"/>
          </p:nvPr>
        </p:nvSpPr>
        <p:spPr/>
        <p:txBody>
          <a:bodyPr/>
          <a:lstStyle/>
          <a:p>
            <a:r>
              <a:rPr lang="en-US"/>
              <a:t>Department of CSE</a:t>
            </a:r>
          </a:p>
        </p:txBody>
      </p:sp>
      <p:sp>
        <p:nvSpPr>
          <p:cNvPr id="6" name="Slide Number Placeholder 5">
            <a:extLst>
              <a:ext uri="{FF2B5EF4-FFF2-40B4-BE49-F238E27FC236}">
                <a16:creationId xmlns:a16="http://schemas.microsoft.com/office/drawing/2014/main" id="{DC6C22D4-C0C9-4E61-B383-AF694AB58C7B}"/>
              </a:ext>
            </a:extLst>
          </p:cNvPr>
          <p:cNvSpPr>
            <a:spLocks noGrp="1"/>
          </p:cNvSpPr>
          <p:nvPr>
            <p:ph type="sldNum" sz="quarter" idx="12"/>
          </p:nvPr>
        </p:nvSpPr>
        <p:spPr/>
        <p:txBody>
          <a:bodyPr/>
          <a:lstStyle/>
          <a:p>
            <a:fld id="{7B28076C-CE04-4A00-BFAA-A90EA8355859}" type="slidenum">
              <a:rPr lang="en-US" smtClean="0"/>
              <a:pPr/>
              <a:t>32</a:t>
            </a:fld>
            <a:endParaRPr lang="en-US"/>
          </a:p>
        </p:txBody>
      </p:sp>
    </p:spTree>
    <p:extLst>
      <p:ext uri="{BB962C8B-B14F-4D97-AF65-F5344CB8AC3E}">
        <p14:creationId xmlns:p14="http://schemas.microsoft.com/office/powerpoint/2010/main" val="400542020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BE1E59-E735-49DC-96DB-4888B89D4D05}"/>
              </a:ext>
            </a:extLst>
          </p:cNvPr>
          <p:cNvSpPr>
            <a:spLocks noGrp="1"/>
          </p:cNvSpPr>
          <p:nvPr>
            <p:ph type="title"/>
          </p:nvPr>
        </p:nvSpPr>
        <p:spPr>
          <a:xfrm>
            <a:off x="0" y="228600"/>
            <a:ext cx="12192000" cy="1021081"/>
          </a:xfrm>
        </p:spPr>
        <p:txBody>
          <a:bodyPr>
            <a:noAutofit/>
          </a:bodyPr>
          <a:lstStyle/>
          <a:p>
            <a:r>
              <a:rPr lang="en-US" sz="3800" b="1" dirty="0">
                <a:solidFill>
                  <a:srgbClr val="C00000"/>
                </a:solidFill>
                <a:effectLst/>
                <a:latin typeface="Arial" panose="020B0604020202020204" pitchFamily="34" charset="0"/>
                <a:ea typeface="Calibri" panose="020F0502020204030204" pitchFamily="34" charset="0"/>
                <a:cs typeface="Arial" panose="020B0604020202020204" pitchFamily="34" charset="0"/>
              </a:rPr>
              <a:t>How a trojan and a keylogger communicates with </a:t>
            </a:r>
            <a:br>
              <a:rPr lang="en-US" sz="3800" b="1" dirty="0">
                <a:solidFill>
                  <a:srgbClr val="C00000"/>
                </a:solidFill>
                <a:effectLst/>
                <a:latin typeface="Arial" panose="020B0604020202020204" pitchFamily="34" charset="0"/>
                <a:ea typeface="Calibri" panose="020F0502020204030204" pitchFamily="34" charset="0"/>
                <a:cs typeface="Arial" panose="020B0604020202020204" pitchFamily="34" charset="0"/>
              </a:rPr>
            </a:br>
            <a:r>
              <a:rPr lang="en-US" sz="3800" b="1" dirty="0">
                <a:solidFill>
                  <a:srgbClr val="C00000"/>
                </a:solidFill>
                <a:effectLst/>
                <a:latin typeface="Arial" panose="020B0604020202020204" pitchFamily="34" charset="0"/>
                <a:ea typeface="Calibri" panose="020F0502020204030204" pitchFamily="34" charset="0"/>
                <a:cs typeface="Arial" panose="020B0604020202020204" pitchFamily="34" charset="0"/>
              </a:rPr>
              <a:t>the attacker?</a:t>
            </a:r>
            <a:r>
              <a:rPr lang="en-IN" sz="3800" b="1" dirty="0">
                <a:solidFill>
                  <a:schemeClr val="accent2"/>
                </a:solidFill>
                <a:latin typeface="Arial" panose="020B0604020202020204" pitchFamily="34" charset="0"/>
                <a:cs typeface="Arial" panose="020B0604020202020204" pitchFamily="34" charset="0"/>
              </a:rPr>
              <a:t> </a:t>
            </a:r>
            <a:endParaRPr lang="en-IN" sz="3800" dirty="0"/>
          </a:p>
        </p:txBody>
      </p:sp>
      <p:sp>
        <p:nvSpPr>
          <p:cNvPr id="3" name="Content Placeholder 2">
            <a:extLst>
              <a:ext uri="{FF2B5EF4-FFF2-40B4-BE49-F238E27FC236}">
                <a16:creationId xmlns:a16="http://schemas.microsoft.com/office/drawing/2014/main" id="{AB1E6051-E636-4AA5-ABF6-A84A1F50DAFC}"/>
              </a:ext>
            </a:extLst>
          </p:cNvPr>
          <p:cNvSpPr>
            <a:spLocks noGrp="1"/>
          </p:cNvSpPr>
          <p:nvPr>
            <p:ph idx="1"/>
          </p:nvPr>
        </p:nvSpPr>
        <p:spPr>
          <a:xfrm>
            <a:off x="441960" y="1249681"/>
            <a:ext cx="11323320" cy="4876484"/>
          </a:xfrm>
        </p:spPr>
        <p:txBody>
          <a:bodyPr>
            <a:normAutofit/>
          </a:bodyPr>
          <a:lstStyle/>
          <a:p>
            <a:pPr>
              <a:lnSpc>
                <a:spcPct val="107000"/>
              </a:lnSpc>
              <a:spcBef>
                <a:spcPts val="0"/>
              </a:spcBef>
              <a:spcAft>
                <a:spcPts val="800"/>
              </a:spcAft>
              <a:tabLst>
                <a:tab pos="3733800" algn="l"/>
              </a:tabLst>
            </a:pPr>
            <a:endParaRPr lang="en-US" sz="3200" dirty="0">
              <a:solidFill>
                <a:srgbClr val="000000"/>
              </a:solidFill>
              <a:effectLst/>
              <a:latin typeface="+mj-lt"/>
              <a:ea typeface="Calibri" panose="020F0502020204030204" pitchFamily="34" charset="0"/>
              <a:cs typeface="Times New Roman" panose="02020603050405020304" pitchFamily="18" charset="0"/>
            </a:endParaRPr>
          </a:p>
          <a:p>
            <a:pPr>
              <a:lnSpc>
                <a:spcPct val="107000"/>
              </a:lnSpc>
              <a:spcBef>
                <a:spcPts val="0"/>
              </a:spcBef>
              <a:spcAft>
                <a:spcPts val="800"/>
              </a:spcAft>
              <a:tabLst>
                <a:tab pos="3733800" algn="l"/>
              </a:tabLst>
            </a:pPr>
            <a:r>
              <a:rPr lang="en-US" sz="3200" dirty="0">
                <a:solidFill>
                  <a:srgbClr val="000000"/>
                </a:solidFill>
                <a:effectLst/>
                <a:latin typeface="+mj-lt"/>
                <a:ea typeface="Calibri" panose="020F0502020204030204" pitchFamily="34" charset="0"/>
                <a:cs typeface="Times New Roman" panose="02020603050405020304" pitchFamily="18" charset="0"/>
              </a:rPr>
              <a:t>The RAT created here is encoded with a back door with my IP address and an open port for the transfer for data packets and remote commands, this process works only in a local network</a:t>
            </a:r>
          </a:p>
          <a:p>
            <a:pPr>
              <a:lnSpc>
                <a:spcPct val="107000"/>
              </a:lnSpc>
              <a:spcBef>
                <a:spcPts val="0"/>
              </a:spcBef>
              <a:spcAft>
                <a:spcPts val="800"/>
              </a:spcAft>
              <a:tabLst>
                <a:tab pos="3733800" algn="l"/>
              </a:tabLst>
            </a:pPr>
            <a:endParaRPr lang="en-US" sz="3200" dirty="0">
              <a:solidFill>
                <a:srgbClr val="000000"/>
              </a:solidFill>
              <a:effectLst/>
              <a:latin typeface="+mj-lt"/>
              <a:ea typeface="Calibri" panose="020F0502020204030204" pitchFamily="34" charset="0"/>
              <a:cs typeface="Times New Roman" panose="02020603050405020304" pitchFamily="18" charset="0"/>
            </a:endParaRPr>
          </a:p>
          <a:p>
            <a:pPr>
              <a:lnSpc>
                <a:spcPct val="107000"/>
              </a:lnSpc>
              <a:spcBef>
                <a:spcPts val="0"/>
              </a:spcBef>
              <a:spcAft>
                <a:spcPts val="800"/>
              </a:spcAft>
              <a:tabLst>
                <a:tab pos="3733800" algn="l"/>
              </a:tabLst>
            </a:pPr>
            <a:r>
              <a:rPr lang="en-US" dirty="0">
                <a:solidFill>
                  <a:srgbClr val="000000"/>
                </a:solidFill>
                <a:effectLst/>
                <a:latin typeface="+mj-lt"/>
                <a:ea typeface="Calibri" panose="020F0502020204030204" pitchFamily="34" charset="0"/>
                <a:cs typeface="Times New Roman" panose="02020603050405020304" pitchFamily="18" charset="0"/>
              </a:rPr>
              <a:t>Port forwarding should be done to access other devices using trojan.</a:t>
            </a:r>
            <a:endParaRPr lang="en-US" dirty="0">
              <a:effectLst/>
              <a:latin typeface="+mj-lt"/>
              <a:ea typeface="Calibri" panose="020F0502020204030204" pitchFamily="34" charset="0"/>
              <a:cs typeface="Times New Roman" panose="02020603050405020304" pitchFamily="18" charset="0"/>
            </a:endParaRPr>
          </a:p>
          <a:p>
            <a:pPr>
              <a:lnSpc>
                <a:spcPct val="107000"/>
              </a:lnSpc>
              <a:spcBef>
                <a:spcPts val="0"/>
              </a:spcBef>
              <a:spcAft>
                <a:spcPts val="800"/>
              </a:spcAft>
              <a:tabLst>
                <a:tab pos="3733800" algn="l"/>
              </a:tabLst>
            </a:pPr>
            <a:endParaRPr lang="en-US" sz="3200" dirty="0">
              <a:effectLst/>
              <a:latin typeface="+mj-lt"/>
              <a:ea typeface="Calibri" panose="020F0502020204030204" pitchFamily="34" charset="0"/>
              <a:cs typeface="Times New Roman" panose="02020603050405020304" pitchFamily="18" charset="0"/>
            </a:endParaRPr>
          </a:p>
        </p:txBody>
      </p:sp>
      <p:sp>
        <p:nvSpPr>
          <p:cNvPr id="4" name="Date Placeholder 3">
            <a:extLst>
              <a:ext uri="{FF2B5EF4-FFF2-40B4-BE49-F238E27FC236}">
                <a16:creationId xmlns:a16="http://schemas.microsoft.com/office/drawing/2014/main" id="{5B1ECAF2-5C45-4D06-922C-5CCAC6CF0CA2}"/>
              </a:ext>
            </a:extLst>
          </p:cNvPr>
          <p:cNvSpPr>
            <a:spLocks noGrp="1"/>
          </p:cNvSpPr>
          <p:nvPr>
            <p:ph type="dt" sz="half" idx="10"/>
          </p:nvPr>
        </p:nvSpPr>
        <p:spPr/>
        <p:txBody>
          <a:bodyPr/>
          <a:lstStyle/>
          <a:p>
            <a:fld id="{A2414E9F-A237-4082-B37B-D926ADB268EE}" type="datetime3">
              <a:rPr lang="en-US" smtClean="0"/>
              <a:pPr/>
              <a:t>30 April 2022</a:t>
            </a:fld>
            <a:endParaRPr lang="en-US"/>
          </a:p>
        </p:txBody>
      </p:sp>
      <p:sp>
        <p:nvSpPr>
          <p:cNvPr id="5" name="Footer Placeholder 4">
            <a:extLst>
              <a:ext uri="{FF2B5EF4-FFF2-40B4-BE49-F238E27FC236}">
                <a16:creationId xmlns:a16="http://schemas.microsoft.com/office/drawing/2014/main" id="{F17BF4B6-0A8E-4123-9377-A5338BCF3BA8}"/>
              </a:ext>
            </a:extLst>
          </p:cNvPr>
          <p:cNvSpPr>
            <a:spLocks noGrp="1"/>
          </p:cNvSpPr>
          <p:nvPr>
            <p:ph type="ftr" sz="quarter" idx="11"/>
          </p:nvPr>
        </p:nvSpPr>
        <p:spPr/>
        <p:txBody>
          <a:bodyPr/>
          <a:lstStyle/>
          <a:p>
            <a:r>
              <a:rPr lang="en-US"/>
              <a:t>Department of CSE</a:t>
            </a:r>
          </a:p>
        </p:txBody>
      </p:sp>
      <p:sp>
        <p:nvSpPr>
          <p:cNvPr id="6" name="Slide Number Placeholder 5">
            <a:extLst>
              <a:ext uri="{FF2B5EF4-FFF2-40B4-BE49-F238E27FC236}">
                <a16:creationId xmlns:a16="http://schemas.microsoft.com/office/drawing/2014/main" id="{9B30251D-B496-4789-94CC-F3E56B955DAC}"/>
              </a:ext>
            </a:extLst>
          </p:cNvPr>
          <p:cNvSpPr>
            <a:spLocks noGrp="1"/>
          </p:cNvSpPr>
          <p:nvPr>
            <p:ph type="sldNum" sz="quarter" idx="12"/>
          </p:nvPr>
        </p:nvSpPr>
        <p:spPr/>
        <p:txBody>
          <a:bodyPr/>
          <a:lstStyle/>
          <a:p>
            <a:fld id="{7B28076C-CE04-4A00-BFAA-A90EA8355859}" type="slidenum">
              <a:rPr lang="en-US" smtClean="0"/>
              <a:pPr/>
              <a:t>33</a:t>
            </a:fld>
            <a:endParaRPr lang="en-US"/>
          </a:p>
        </p:txBody>
      </p:sp>
    </p:spTree>
    <p:extLst>
      <p:ext uri="{BB962C8B-B14F-4D97-AF65-F5344CB8AC3E}">
        <p14:creationId xmlns:p14="http://schemas.microsoft.com/office/powerpoint/2010/main" val="118400668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512C7F-EBD6-4CA2-8539-4549AB4ADAC3}"/>
              </a:ext>
            </a:extLst>
          </p:cNvPr>
          <p:cNvSpPr>
            <a:spLocks noGrp="1"/>
          </p:cNvSpPr>
          <p:nvPr>
            <p:ph type="title"/>
          </p:nvPr>
        </p:nvSpPr>
        <p:spPr/>
        <p:txBody>
          <a:bodyPr>
            <a:normAutofit/>
          </a:bodyPr>
          <a:lstStyle/>
          <a:p>
            <a:r>
              <a:rPr lang="en-IN" sz="4400" b="1" spc="185" dirty="0">
                <a:solidFill>
                  <a:srgbClr val="C00000"/>
                </a:solidFill>
                <a:latin typeface="Arial" panose="020B0604020202020204" pitchFamily="34" charset="0"/>
                <a:cs typeface="Arial" panose="020B0604020202020204" pitchFamily="34" charset="0"/>
              </a:rPr>
              <a:t>Port forwarding</a:t>
            </a:r>
            <a:endParaRPr lang="en-IN" dirty="0">
              <a:solidFill>
                <a:srgbClr val="C00000"/>
              </a:solidFill>
            </a:endParaRPr>
          </a:p>
        </p:txBody>
      </p:sp>
      <p:sp>
        <p:nvSpPr>
          <p:cNvPr id="3" name="Content Placeholder 2">
            <a:extLst>
              <a:ext uri="{FF2B5EF4-FFF2-40B4-BE49-F238E27FC236}">
                <a16:creationId xmlns:a16="http://schemas.microsoft.com/office/drawing/2014/main" id="{1A4BDC12-C66F-454A-B1D0-209832C87EAE}"/>
              </a:ext>
            </a:extLst>
          </p:cNvPr>
          <p:cNvSpPr>
            <a:spLocks noGrp="1"/>
          </p:cNvSpPr>
          <p:nvPr>
            <p:ph idx="1"/>
          </p:nvPr>
        </p:nvSpPr>
        <p:spPr>
          <a:xfrm>
            <a:off x="398587" y="1173480"/>
            <a:ext cx="11183813" cy="4952685"/>
          </a:xfrm>
        </p:spPr>
        <p:txBody>
          <a:bodyPr/>
          <a:lstStyle/>
          <a:p>
            <a:endParaRPr lang="en-US" dirty="0">
              <a:effectLst/>
              <a:latin typeface="+mj-lt"/>
              <a:ea typeface="Calibri" panose="020F0502020204030204" pitchFamily="34" charset="0"/>
              <a:cs typeface="Times New Roman" panose="02020603050405020304" pitchFamily="18" charset="0"/>
            </a:endParaRPr>
          </a:p>
          <a:p>
            <a:r>
              <a:rPr lang="en-US" dirty="0">
                <a:effectLst/>
                <a:latin typeface="+mj-lt"/>
                <a:ea typeface="Calibri" panose="020F0502020204030204" pitchFamily="34" charset="0"/>
                <a:cs typeface="Times New Roman" panose="02020603050405020304" pitchFamily="18" charset="0"/>
              </a:rPr>
              <a:t>The attacker uses port forwarding to access victim’s computer if the device is not connected to his local network.</a:t>
            </a:r>
          </a:p>
          <a:p>
            <a:endParaRPr lang="en-US" dirty="0">
              <a:effectLst/>
              <a:latin typeface="+mj-lt"/>
              <a:ea typeface="Calibri" panose="020F0502020204030204" pitchFamily="34" charset="0"/>
              <a:cs typeface="Times New Roman" panose="02020603050405020304" pitchFamily="18" charset="0"/>
            </a:endParaRPr>
          </a:p>
          <a:p>
            <a:r>
              <a:rPr lang="en-US" dirty="0">
                <a:effectLst/>
                <a:latin typeface="+mj-lt"/>
                <a:ea typeface="Calibri" panose="020F0502020204030204" pitchFamily="34" charset="0"/>
                <a:cs typeface="Times New Roman" panose="02020603050405020304" pitchFamily="18" charset="0"/>
              </a:rPr>
              <a:t> Port forwarding is achieve by creating an association called a </a:t>
            </a:r>
            <a:r>
              <a:rPr lang="en-US" i="1" dirty="0">
                <a:effectLst/>
                <a:latin typeface="+mj-lt"/>
                <a:ea typeface="Calibri" panose="020F0502020204030204" pitchFamily="34" charset="0"/>
                <a:cs typeface="Times New Roman" panose="02020603050405020304" pitchFamily="18" charset="0"/>
              </a:rPr>
              <a:t>map</a:t>
            </a:r>
            <a:r>
              <a:rPr lang="en-US" dirty="0">
                <a:effectLst/>
                <a:latin typeface="+mj-lt"/>
                <a:ea typeface="Calibri" panose="020F0502020204030204" pitchFamily="34" charset="0"/>
                <a:cs typeface="Times New Roman" panose="02020603050405020304" pitchFamily="18" charset="0"/>
              </a:rPr>
              <a:t> between a router’s public, wide area network (WAN) </a:t>
            </a:r>
            <a:r>
              <a:rPr lang="en-US" sz="3200" spc="160" dirty="0">
                <a:latin typeface="+mj-lt"/>
                <a:cs typeface="Microsoft Sans Serif"/>
              </a:rPr>
              <a:t>Internet protocol address (IP address) </a:t>
            </a:r>
            <a:r>
              <a:rPr lang="en-US" dirty="0">
                <a:effectLst/>
                <a:latin typeface="+mj-lt"/>
                <a:ea typeface="Calibri" panose="020F0502020204030204" pitchFamily="34" charset="0"/>
                <a:cs typeface="Times New Roman" panose="02020603050405020304" pitchFamily="18" charset="0"/>
              </a:rPr>
              <a:t>and a private, local area network (LAN) IP address for a device on that private network. </a:t>
            </a:r>
          </a:p>
          <a:p>
            <a:pPr marL="0" indent="0">
              <a:buNone/>
            </a:pPr>
            <a:endParaRPr lang="en-US" sz="3200" spc="160" dirty="0">
              <a:latin typeface="Microsoft Sans Serif"/>
              <a:cs typeface="Microsoft Sans Serif"/>
            </a:endParaRPr>
          </a:p>
        </p:txBody>
      </p:sp>
      <p:sp>
        <p:nvSpPr>
          <p:cNvPr id="4" name="Date Placeholder 3">
            <a:extLst>
              <a:ext uri="{FF2B5EF4-FFF2-40B4-BE49-F238E27FC236}">
                <a16:creationId xmlns:a16="http://schemas.microsoft.com/office/drawing/2014/main" id="{EB9A0879-1D05-4C0F-A33A-682D558DD364}"/>
              </a:ext>
            </a:extLst>
          </p:cNvPr>
          <p:cNvSpPr>
            <a:spLocks noGrp="1"/>
          </p:cNvSpPr>
          <p:nvPr>
            <p:ph type="dt" sz="half" idx="10"/>
          </p:nvPr>
        </p:nvSpPr>
        <p:spPr/>
        <p:txBody>
          <a:bodyPr/>
          <a:lstStyle/>
          <a:p>
            <a:fld id="{A2414E9F-A237-4082-B37B-D926ADB268EE}" type="datetime3">
              <a:rPr lang="en-US" smtClean="0"/>
              <a:pPr/>
              <a:t>30 April 2022</a:t>
            </a:fld>
            <a:endParaRPr lang="en-US"/>
          </a:p>
        </p:txBody>
      </p:sp>
      <p:sp>
        <p:nvSpPr>
          <p:cNvPr id="5" name="Footer Placeholder 4">
            <a:extLst>
              <a:ext uri="{FF2B5EF4-FFF2-40B4-BE49-F238E27FC236}">
                <a16:creationId xmlns:a16="http://schemas.microsoft.com/office/drawing/2014/main" id="{B8F46C23-6AB5-43B5-A91E-1A76CE2461BF}"/>
              </a:ext>
            </a:extLst>
          </p:cNvPr>
          <p:cNvSpPr>
            <a:spLocks noGrp="1"/>
          </p:cNvSpPr>
          <p:nvPr>
            <p:ph type="ftr" sz="quarter" idx="11"/>
          </p:nvPr>
        </p:nvSpPr>
        <p:spPr/>
        <p:txBody>
          <a:bodyPr/>
          <a:lstStyle/>
          <a:p>
            <a:r>
              <a:rPr lang="en-US"/>
              <a:t>Department of CSE</a:t>
            </a:r>
          </a:p>
        </p:txBody>
      </p:sp>
      <p:sp>
        <p:nvSpPr>
          <p:cNvPr id="6" name="Slide Number Placeholder 5">
            <a:extLst>
              <a:ext uri="{FF2B5EF4-FFF2-40B4-BE49-F238E27FC236}">
                <a16:creationId xmlns:a16="http://schemas.microsoft.com/office/drawing/2014/main" id="{EB9E7526-A66B-4268-8660-C2FC4642003A}"/>
              </a:ext>
            </a:extLst>
          </p:cNvPr>
          <p:cNvSpPr>
            <a:spLocks noGrp="1"/>
          </p:cNvSpPr>
          <p:nvPr>
            <p:ph type="sldNum" sz="quarter" idx="12"/>
          </p:nvPr>
        </p:nvSpPr>
        <p:spPr/>
        <p:txBody>
          <a:bodyPr/>
          <a:lstStyle/>
          <a:p>
            <a:fld id="{7B28076C-CE04-4A00-BFAA-A90EA8355859}" type="slidenum">
              <a:rPr lang="en-US" smtClean="0"/>
              <a:pPr/>
              <a:t>34</a:t>
            </a:fld>
            <a:endParaRPr lang="en-US"/>
          </a:p>
        </p:txBody>
      </p:sp>
    </p:spTree>
    <p:extLst>
      <p:ext uri="{BB962C8B-B14F-4D97-AF65-F5344CB8AC3E}">
        <p14:creationId xmlns:p14="http://schemas.microsoft.com/office/powerpoint/2010/main" val="374183214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21DB87-28B9-4E84-927F-A4353042E60C}"/>
              </a:ext>
            </a:extLst>
          </p:cNvPr>
          <p:cNvSpPr>
            <a:spLocks noGrp="1"/>
          </p:cNvSpPr>
          <p:nvPr>
            <p:ph type="title"/>
          </p:nvPr>
        </p:nvSpPr>
        <p:spPr/>
        <p:txBody>
          <a:bodyPr>
            <a:normAutofit/>
          </a:bodyPr>
          <a:lstStyle/>
          <a:p>
            <a:r>
              <a:rPr lang="en-IN" sz="4400" b="1" spc="185" dirty="0">
                <a:solidFill>
                  <a:srgbClr val="C00000"/>
                </a:solidFill>
                <a:latin typeface="Arial" panose="020B0604020202020204" pitchFamily="34" charset="0"/>
                <a:cs typeface="Arial" panose="020B0604020202020204" pitchFamily="34" charset="0"/>
              </a:rPr>
              <a:t>Port forwarding</a:t>
            </a:r>
            <a:endParaRPr lang="en-IN" dirty="0">
              <a:solidFill>
                <a:srgbClr val="C00000"/>
              </a:solidFill>
            </a:endParaRPr>
          </a:p>
        </p:txBody>
      </p:sp>
      <p:sp>
        <p:nvSpPr>
          <p:cNvPr id="3" name="Content Placeholder 2">
            <a:extLst>
              <a:ext uri="{FF2B5EF4-FFF2-40B4-BE49-F238E27FC236}">
                <a16:creationId xmlns:a16="http://schemas.microsoft.com/office/drawing/2014/main" id="{4C3E83BB-96A3-486F-9430-7AB532F887BC}"/>
              </a:ext>
            </a:extLst>
          </p:cNvPr>
          <p:cNvSpPr>
            <a:spLocks noGrp="1"/>
          </p:cNvSpPr>
          <p:nvPr>
            <p:ph idx="1"/>
          </p:nvPr>
        </p:nvSpPr>
        <p:spPr>
          <a:xfrm>
            <a:off x="398587" y="1234440"/>
            <a:ext cx="11394826" cy="5121911"/>
          </a:xfrm>
        </p:spPr>
        <p:txBody>
          <a:bodyPr/>
          <a:lstStyle/>
          <a:p>
            <a:r>
              <a:rPr lang="en-US" sz="3200" spc="160" dirty="0">
                <a:latin typeface="Microsoft Sans Serif"/>
                <a:cs typeface="Microsoft Sans Serif"/>
              </a:rPr>
              <a:t>In simple terms port forwarding is just like call forwarding </a:t>
            </a:r>
            <a:endParaRPr lang="en-US" sz="3200" dirty="0">
              <a:latin typeface="Microsoft Sans Serif"/>
              <a:cs typeface="Microsoft Sans Serif"/>
            </a:endParaRPr>
          </a:p>
          <a:p>
            <a:endParaRPr lang="en-IN" dirty="0"/>
          </a:p>
        </p:txBody>
      </p:sp>
      <p:sp>
        <p:nvSpPr>
          <p:cNvPr id="4" name="Date Placeholder 3">
            <a:extLst>
              <a:ext uri="{FF2B5EF4-FFF2-40B4-BE49-F238E27FC236}">
                <a16:creationId xmlns:a16="http://schemas.microsoft.com/office/drawing/2014/main" id="{2B190303-758A-4C96-A67F-06B88F1C9F79}"/>
              </a:ext>
            </a:extLst>
          </p:cNvPr>
          <p:cNvSpPr>
            <a:spLocks noGrp="1"/>
          </p:cNvSpPr>
          <p:nvPr>
            <p:ph type="dt" sz="half" idx="10"/>
          </p:nvPr>
        </p:nvSpPr>
        <p:spPr/>
        <p:txBody>
          <a:bodyPr/>
          <a:lstStyle/>
          <a:p>
            <a:fld id="{A2414E9F-A237-4082-B37B-D926ADB268EE}" type="datetime3">
              <a:rPr lang="en-US" smtClean="0"/>
              <a:pPr/>
              <a:t>30 April 2022</a:t>
            </a:fld>
            <a:endParaRPr lang="en-US"/>
          </a:p>
        </p:txBody>
      </p:sp>
      <p:sp>
        <p:nvSpPr>
          <p:cNvPr id="5" name="Footer Placeholder 4">
            <a:extLst>
              <a:ext uri="{FF2B5EF4-FFF2-40B4-BE49-F238E27FC236}">
                <a16:creationId xmlns:a16="http://schemas.microsoft.com/office/drawing/2014/main" id="{AAD88045-F1F7-42FC-93C9-B63EDE4FED3B}"/>
              </a:ext>
            </a:extLst>
          </p:cNvPr>
          <p:cNvSpPr>
            <a:spLocks noGrp="1"/>
          </p:cNvSpPr>
          <p:nvPr>
            <p:ph type="ftr" sz="quarter" idx="11"/>
          </p:nvPr>
        </p:nvSpPr>
        <p:spPr/>
        <p:txBody>
          <a:bodyPr/>
          <a:lstStyle/>
          <a:p>
            <a:r>
              <a:rPr lang="en-US"/>
              <a:t>Department of CSE</a:t>
            </a:r>
          </a:p>
        </p:txBody>
      </p:sp>
      <p:sp>
        <p:nvSpPr>
          <p:cNvPr id="6" name="Slide Number Placeholder 5">
            <a:extLst>
              <a:ext uri="{FF2B5EF4-FFF2-40B4-BE49-F238E27FC236}">
                <a16:creationId xmlns:a16="http://schemas.microsoft.com/office/drawing/2014/main" id="{855A330D-099C-4AA4-BBBA-466E9AF42B5F}"/>
              </a:ext>
            </a:extLst>
          </p:cNvPr>
          <p:cNvSpPr>
            <a:spLocks noGrp="1"/>
          </p:cNvSpPr>
          <p:nvPr>
            <p:ph type="sldNum" sz="quarter" idx="12"/>
          </p:nvPr>
        </p:nvSpPr>
        <p:spPr/>
        <p:txBody>
          <a:bodyPr/>
          <a:lstStyle/>
          <a:p>
            <a:fld id="{7B28076C-CE04-4A00-BFAA-A90EA8355859}" type="slidenum">
              <a:rPr lang="en-US" smtClean="0"/>
              <a:pPr/>
              <a:t>35</a:t>
            </a:fld>
            <a:endParaRPr lang="en-US"/>
          </a:p>
        </p:txBody>
      </p:sp>
      <p:pic>
        <p:nvPicPr>
          <p:cNvPr id="9" name="Picture 8">
            <a:extLst>
              <a:ext uri="{FF2B5EF4-FFF2-40B4-BE49-F238E27FC236}">
                <a16:creationId xmlns:a16="http://schemas.microsoft.com/office/drawing/2014/main" id="{FB408771-D121-40E0-B67A-254C735F8DF9}"/>
              </a:ext>
            </a:extLst>
          </p:cNvPr>
          <p:cNvPicPr>
            <a:picLocks noChangeAspect="1"/>
          </p:cNvPicPr>
          <p:nvPr/>
        </p:nvPicPr>
        <p:blipFill>
          <a:blip r:embed="rId2"/>
          <a:stretch>
            <a:fillRect/>
          </a:stretch>
        </p:blipFill>
        <p:spPr>
          <a:xfrm>
            <a:off x="2032000" y="2267586"/>
            <a:ext cx="8639016" cy="4088765"/>
          </a:xfrm>
          <a:prstGeom prst="rect">
            <a:avLst/>
          </a:prstGeom>
        </p:spPr>
      </p:pic>
    </p:spTree>
    <p:extLst>
      <p:ext uri="{BB962C8B-B14F-4D97-AF65-F5344CB8AC3E}">
        <p14:creationId xmlns:p14="http://schemas.microsoft.com/office/powerpoint/2010/main" val="117748449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0B6307-7620-417B-A9F4-C99177374168}"/>
              </a:ext>
            </a:extLst>
          </p:cNvPr>
          <p:cNvSpPr>
            <a:spLocks noGrp="1"/>
          </p:cNvSpPr>
          <p:nvPr>
            <p:ph type="title"/>
          </p:nvPr>
        </p:nvSpPr>
        <p:spPr/>
        <p:txBody>
          <a:bodyPr>
            <a:normAutofit/>
          </a:bodyPr>
          <a:lstStyle/>
          <a:p>
            <a:r>
              <a:rPr lang="en-IN" sz="4400" b="1" spc="185" dirty="0">
                <a:solidFill>
                  <a:srgbClr val="C00000"/>
                </a:solidFill>
                <a:latin typeface="Arial" panose="020B0604020202020204" pitchFamily="34" charset="0"/>
                <a:cs typeface="Arial" panose="020B0604020202020204" pitchFamily="34" charset="0"/>
              </a:rPr>
              <a:t>Port forwarding</a:t>
            </a:r>
            <a:endParaRPr lang="en-IN" dirty="0"/>
          </a:p>
        </p:txBody>
      </p:sp>
      <p:sp>
        <p:nvSpPr>
          <p:cNvPr id="3" name="Content Placeholder 2">
            <a:extLst>
              <a:ext uri="{FF2B5EF4-FFF2-40B4-BE49-F238E27FC236}">
                <a16:creationId xmlns:a16="http://schemas.microsoft.com/office/drawing/2014/main" id="{D80EEDEF-BBB8-4DC2-855C-F4C9FDA6B57F}"/>
              </a:ext>
            </a:extLst>
          </p:cNvPr>
          <p:cNvSpPr>
            <a:spLocks noGrp="1"/>
          </p:cNvSpPr>
          <p:nvPr>
            <p:ph idx="1"/>
          </p:nvPr>
        </p:nvSpPr>
        <p:spPr>
          <a:xfrm>
            <a:off x="398587" y="1249681"/>
            <a:ext cx="11394826" cy="5106670"/>
          </a:xfrm>
        </p:spPr>
        <p:txBody>
          <a:bodyPr>
            <a:normAutofit/>
          </a:bodyPr>
          <a:lstStyle/>
          <a:p>
            <a:pPr marL="228600" marR="0">
              <a:spcBef>
                <a:spcPts val="0"/>
              </a:spcBef>
              <a:spcAft>
                <a:spcPts val="2250"/>
              </a:spcAft>
            </a:pPr>
            <a:r>
              <a:rPr lang="en-US" dirty="0">
                <a:effectLst/>
                <a:latin typeface="+mj-lt"/>
                <a:ea typeface="Times New Roman" panose="02020603050405020304" pitchFamily="18" charset="0"/>
              </a:rPr>
              <a:t>Once connected, your device, laptop, cell phone, tablet, etc. </a:t>
            </a:r>
            <a:r>
              <a:rPr lang="en-US" dirty="0">
                <a:latin typeface="+mj-lt"/>
                <a:ea typeface="Times New Roman" panose="02020603050405020304" pitchFamily="18" charset="0"/>
              </a:rPr>
              <a:t>router will </a:t>
            </a:r>
            <a:r>
              <a:rPr lang="en-US" dirty="0">
                <a:effectLst/>
                <a:latin typeface="+mj-lt"/>
                <a:ea typeface="Times New Roman" panose="02020603050405020304" pitchFamily="18" charset="0"/>
              </a:rPr>
              <a:t> assign an IP address on that network through a process called </a:t>
            </a:r>
            <a:r>
              <a:rPr lang="en-US" i="1" dirty="0">
                <a:effectLst/>
                <a:latin typeface="+mj-lt"/>
                <a:ea typeface="Times New Roman" panose="02020603050405020304" pitchFamily="18" charset="0"/>
              </a:rPr>
              <a:t>DHCP</a:t>
            </a:r>
            <a:r>
              <a:rPr lang="en-US" dirty="0">
                <a:effectLst/>
                <a:latin typeface="+mj-lt"/>
                <a:ea typeface="Times New Roman" panose="02020603050405020304" pitchFamily="18" charset="0"/>
              </a:rPr>
              <a:t> (Dynamic Host Configuration Protocol). That IP address is unique to your device on the network, which is important for the router in identifying the device.</a:t>
            </a:r>
          </a:p>
          <a:p>
            <a:pPr marL="228600" marR="0">
              <a:spcBef>
                <a:spcPts val="0"/>
              </a:spcBef>
              <a:spcAft>
                <a:spcPts val="2250"/>
              </a:spcAft>
            </a:pPr>
            <a:r>
              <a:rPr lang="en-US" dirty="0">
                <a:latin typeface="+mj-lt"/>
                <a:ea typeface="Times New Roman" panose="02020603050405020304" pitchFamily="18" charset="0"/>
              </a:rPr>
              <a:t>Anything a user browses will send</a:t>
            </a:r>
            <a:r>
              <a:rPr lang="en-US" b="1" dirty="0">
                <a:effectLst/>
                <a:latin typeface="+mj-lt"/>
                <a:ea typeface="Calibri" panose="020F0502020204030204" pitchFamily="34" charset="0"/>
              </a:rPr>
              <a:t> </a:t>
            </a:r>
            <a:r>
              <a:rPr lang="en-US" dirty="0">
                <a:effectLst/>
                <a:latin typeface="+mj-lt"/>
                <a:ea typeface="Calibri" panose="020F0502020204030204" pitchFamily="34" charset="0"/>
              </a:rPr>
              <a:t>connection request from your device to the router, detailing your device’s IP address and an associated port for the request. Your device is the host</a:t>
            </a:r>
            <a:r>
              <a:rPr lang="en-US" dirty="0">
                <a:latin typeface="+mj-lt"/>
                <a:ea typeface="Calibri" panose="020F0502020204030204" pitchFamily="34" charset="0"/>
              </a:rPr>
              <a:t> </a:t>
            </a:r>
            <a:r>
              <a:rPr lang="en-US" dirty="0">
                <a:effectLst/>
                <a:latin typeface="+mj-lt"/>
                <a:ea typeface="Calibri" panose="020F0502020204030204" pitchFamily="34" charset="0"/>
              </a:rPr>
              <a:t>or source</a:t>
            </a:r>
            <a:r>
              <a:rPr lang="en-US" dirty="0">
                <a:latin typeface="+mj-lt"/>
                <a:ea typeface="Calibri" panose="020F0502020204030204" pitchFamily="34" charset="0"/>
              </a:rPr>
              <a:t> </a:t>
            </a:r>
            <a:r>
              <a:rPr lang="en-US" dirty="0">
                <a:effectLst/>
                <a:latin typeface="+mj-lt"/>
                <a:ea typeface="Calibri" panose="020F0502020204030204" pitchFamily="34" charset="0"/>
              </a:rPr>
              <a:t>for the connection.</a:t>
            </a:r>
            <a:endParaRPr lang="en-US" dirty="0">
              <a:effectLst/>
              <a:latin typeface="+mj-lt"/>
              <a:ea typeface="Times New Roman" panose="02020603050405020304" pitchFamily="18" charset="0"/>
            </a:endParaRPr>
          </a:p>
        </p:txBody>
      </p:sp>
      <p:sp>
        <p:nvSpPr>
          <p:cNvPr id="4" name="Date Placeholder 3">
            <a:extLst>
              <a:ext uri="{FF2B5EF4-FFF2-40B4-BE49-F238E27FC236}">
                <a16:creationId xmlns:a16="http://schemas.microsoft.com/office/drawing/2014/main" id="{C322F692-96CE-4DC5-9F34-182309C454E8}"/>
              </a:ext>
            </a:extLst>
          </p:cNvPr>
          <p:cNvSpPr>
            <a:spLocks noGrp="1"/>
          </p:cNvSpPr>
          <p:nvPr>
            <p:ph type="dt" sz="half" idx="10"/>
          </p:nvPr>
        </p:nvSpPr>
        <p:spPr/>
        <p:txBody>
          <a:bodyPr/>
          <a:lstStyle/>
          <a:p>
            <a:fld id="{A2414E9F-A237-4082-B37B-D926ADB268EE}" type="datetime3">
              <a:rPr lang="en-US" smtClean="0"/>
              <a:pPr/>
              <a:t>30 April 2022</a:t>
            </a:fld>
            <a:endParaRPr lang="en-US"/>
          </a:p>
        </p:txBody>
      </p:sp>
      <p:sp>
        <p:nvSpPr>
          <p:cNvPr id="5" name="Footer Placeholder 4">
            <a:extLst>
              <a:ext uri="{FF2B5EF4-FFF2-40B4-BE49-F238E27FC236}">
                <a16:creationId xmlns:a16="http://schemas.microsoft.com/office/drawing/2014/main" id="{AE9E8B46-F4CE-44A2-90E2-AF15468376F7}"/>
              </a:ext>
            </a:extLst>
          </p:cNvPr>
          <p:cNvSpPr>
            <a:spLocks noGrp="1"/>
          </p:cNvSpPr>
          <p:nvPr>
            <p:ph type="ftr" sz="quarter" idx="11"/>
          </p:nvPr>
        </p:nvSpPr>
        <p:spPr/>
        <p:txBody>
          <a:bodyPr/>
          <a:lstStyle/>
          <a:p>
            <a:r>
              <a:rPr lang="en-US"/>
              <a:t>Department of CSE</a:t>
            </a:r>
          </a:p>
        </p:txBody>
      </p:sp>
      <p:sp>
        <p:nvSpPr>
          <p:cNvPr id="6" name="Slide Number Placeholder 5">
            <a:extLst>
              <a:ext uri="{FF2B5EF4-FFF2-40B4-BE49-F238E27FC236}">
                <a16:creationId xmlns:a16="http://schemas.microsoft.com/office/drawing/2014/main" id="{4DDDC965-5A76-452B-A3D3-042EF0A765FC}"/>
              </a:ext>
            </a:extLst>
          </p:cNvPr>
          <p:cNvSpPr>
            <a:spLocks noGrp="1"/>
          </p:cNvSpPr>
          <p:nvPr>
            <p:ph type="sldNum" sz="quarter" idx="12"/>
          </p:nvPr>
        </p:nvSpPr>
        <p:spPr/>
        <p:txBody>
          <a:bodyPr/>
          <a:lstStyle/>
          <a:p>
            <a:fld id="{7B28076C-CE04-4A00-BFAA-A90EA8355859}" type="slidenum">
              <a:rPr lang="en-US" smtClean="0"/>
              <a:pPr/>
              <a:t>36</a:t>
            </a:fld>
            <a:endParaRPr lang="en-US"/>
          </a:p>
        </p:txBody>
      </p:sp>
    </p:spTree>
    <p:extLst>
      <p:ext uri="{BB962C8B-B14F-4D97-AF65-F5344CB8AC3E}">
        <p14:creationId xmlns:p14="http://schemas.microsoft.com/office/powerpoint/2010/main" val="328386204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01452B-30E0-4B6F-8F8B-A4249EBDE084}"/>
              </a:ext>
            </a:extLst>
          </p:cNvPr>
          <p:cNvSpPr>
            <a:spLocks noGrp="1"/>
          </p:cNvSpPr>
          <p:nvPr>
            <p:ph type="title"/>
          </p:nvPr>
        </p:nvSpPr>
        <p:spPr/>
        <p:txBody>
          <a:bodyPr>
            <a:normAutofit/>
          </a:bodyPr>
          <a:lstStyle/>
          <a:p>
            <a:r>
              <a:rPr lang="en-IN" sz="4400" b="1" spc="185" dirty="0">
                <a:solidFill>
                  <a:srgbClr val="C00000"/>
                </a:solidFill>
                <a:latin typeface="Arial" panose="020B0604020202020204" pitchFamily="34" charset="0"/>
                <a:cs typeface="Arial" panose="020B0604020202020204" pitchFamily="34" charset="0"/>
              </a:rPr>
              <a:t>Port forwarding</a:t>
            </a:r>
            <a:endParaRPr lang="en-IN" dirty="0"/>
          </a:p>
        </p:txBody>
      </p:sp>
      <p:sp>
        <p:nvSpPr>
          <p:cNvPr id="3" name="Content Placeholder 2">
            <a:extLst>
              <a:ext uri="{FF2B5EF4-FFF2-40B4-BE49-F238E27FC236}">
                <a16:creationId xmlns:a16="http://schemas.microsoft.com/office/drawing/2014/main" id="{391403C7-52AE-41DD-AFDF-30459209983F}"/>
              </a:ext>
            </a:extLst>
          </p:cNvPr>
          <p:cNvSpPr>
            <a:spLocks noGrp="1"/>
          </p:cNvSpPr>
          <p:nvPr>
            <p:ph idx="1"/>
          </p:nvPr>
        </p:nvSpPr>
        <p:spPr>
          <a:xfrm>
            <a:off x="398587" y="1219201"/>
            <a:ext cx="11183813" cy="4906964"/>
          </a:xfrm>
        </p:spPr>
        <p:txBody>
          <a:bodyPr>
            <a:normAutofit lnSpcReduction="10000"/>
          </a:bodyPr>
          <a:lstStyle/>
          <a:p>
            <a:endParaRPr lang="en-IN" b="0" i="0" dirty="0">
              <a:effectLst/>
              <a:latin typeface="+mj-lt"/>
            </a:endParaRPr>
          </a:p>
          <a:p>
            <a:r>
              <a:rPr lang="en-IN" b="0" i="0" dirty="0">
                <a:effectLst/>
                <a:latin typeface="+mj-lt"/>
              </a:rPr>
              <a:t>Port Forwarding </a:t>
            </a:r>
            <a:r>
              <a:rPr lang="en-IN" i="0" dirty="0">
                <a:effectLst/>
                <a:latin typeface="+mj-lt"/>
              </a:rPr>
              <a:t>sets up public services on your network such as web servers, FTP servers, e-mail servers, or other specialized Internet applications. </a:t>
            </a:r>
            <a:r>
              <a:rPr lang="en-IN" b="0" i="0" dirty="0">
                <a:effectLst/>
                <a:latin typeface="+mj-lt"/>
              </a:rPr>
              <a:t>When users send this type of request to your network via the Internet, the router will forward these requests to the appropriate computer.</a:t>
            </a:r>
          </a:p>
          <a:p>
            <a:endParaRPr lang="en-IN" b="0" i="0" dirty="0">
              <a:effectLst/>
              <a:latin typeface="+mj-lt"/>
            </a:endParaRPr>
          </a:p>
          <a:p>
            <a:r>
              <a:rPr lang="en-IN" b="0" i="0" dirty="0">
                <a:effectLst/>
                <a:latin typeface="+mj-lt"/>
              </a:rPr>
              <a:t>Port forwarding is needed </a:t>
            </a:r>
            <a:r>
              <a:rPr lang="en-IN" i="0" dirty="0">
                <a:effectLst/>
                <a:latin typeface="+mj-lt"/>
              </a:rPr>
              <a:t>when a machine on the Internet needs to initiate a connection to a machine that's behind a firewall or NAT router.</a:t>
            </a:r>
            <a:endParaRPr lang="en-IN" dirty="0">
              <a:latin typeface="+mj-lt"/>
            </a:endParaRPr>
          </a:p>
        </p:txBody>
      </p:sp>
      <p:sp>
        <p:nvSpPr>
          <p:cNvPr id="4" name="Date Placeholder 3">
            <a:extLst>
              <a:ext uri="{FF2B5EF4-FFF2-40B4-BE49-F238E27FC236}">
                <a16:creationId xmlns:a16="http://schemas.microsoft.com/office/drawing/2014/main" id="{8480C6F1-C959-4969-A5C0-233CDE122FEB}"/>
              </a:ext>
            </a:extLst>
          </p:cNvPr>
          <p:cNvSpPr>
            <a:spLocks noGrp="1"/>
          </p:cNvSpPr>
          <p:nvPr>
            <p:ph type="dt" sz="half" idx="10"/>
          </p:nvPr>
        </p:nvSpPr>
        <p:spPr/>
        <p:txBody>
          <a:bodyPr/>
          <a:lstStyle/>
          <a:p>
            <a:fld id="{A2414E9F-A237-4082-B37B-D926ADB268EE}" type="datetime3">
              <a:rPr lang="en-US" smtClean="0"/>
              <a:pPr/>
              <a:t>30 April 2022</a:t>
            </a:fld>
            <a:endParaRPr lang="en-US"/>
          </a:p>
        </p:txBody>
      </p:sp>
      <p:sp>
        <p:nvSpPr>
          <p:cNvPr id="5" name="Footer Placeholder 4">
            <a:extLst>
              <a:ext uri="{FF2B5EF4-FFF2-40B4-BE49-F238E27FC236}">
                <a16:creationId xmlns:a16="http://schemas.microsoft.com/office/drawing/2014/main" id="{3C22DA4D-FF5A-494F-B2F3-5E10A5CE4039}"/>
              </a:ext>
            </a:extLst>
          </p:cNvPr>
          <p:cNvSpPr>
            <a:spLocks noGrp="1"/>
          </p:cNvSpPr>
          <p:nvPr>
            <p:ph type="ftr" sz="quarter" idx="11"/>
          </p:nvPr>
        </p:nvSpPr>
        <p:spPr/>
        <p:txBody>
          <a:bodyPr/>
          <a:lstStyle/>
          <a:p>
            <a:r>
              <a:rPr lang="en-US"/>
              <a:t>Department of CSE</a:t>
            </a:r>
          </a:p>
        </p:txBody>
      </p:sp>
      <p:sp>
        <p:nvSpPr>
          <p:cNvPr id="6" name="Slide Number Placeholder 5">
            <a:extLst>
              <a:ext uri="{FF2B5EF4-FFF2-40B4-BE49-F238E27FC236}">
                <a16:creationId xmlns:a16="http://schemas.microsoft.com/office/drawing/2014/main" id="{D391EE6A-E3BF-4696-A023-5D3FB677EEF5}"/>
              </a:ext>
            </a:extLst>
          </p:cNvPr>
          <p:cNvSpPr>
            <a:spLocks noGrp="1"/>
          </p:cNvSpPr>
          <p:nvPr>
            <p:ph type="sldNum" sz="quarter" idx="12"/>
          </p:nvPr>
        </p:nvSpPr>
        <p:spPr/>
        <p:txBody>
          <a:bodyPr/>
          <a:lstStyle/>
          <a:p>
            <a:fld id="{7B28076C-CE04-4A00-BFAA-A90EA8355859}" type="slidenum">
              <a:rPr lang="en-US" smtClean="0"/>
              <a:pPr/>
              <a:t>37</a:t>
            </a:fld>
            <a:endParaRPr lang="en-US"/>
          </a:p>
        </p:txBody>
      </p:sp>
    </p:spTree>
    <p:extLst>
      <p:ext uri="{BB962C8B-B14F-4D97-AF65-F5344CB8AC3E}">
        <p14:creationId xmlns:p14="http://schemas.microsoft.com/office/powerpoint/2010/main" val="133194922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F3A4BD-2AE8-47EA-8417-60FFF6933110}"/>
              </a:ext>
            </a:extLst>
          </p:cNvPr>
          <p:cNvSpPr>
            <a:spLocks noGrp="1"/>
          </p:cNvSpPr>
          <p:nvPr>
            <p:ph type="title"/>
          </p:nvPr>
        </p:nvSpPr>
        <p:spPr/>
        <p:txBody>
          <a:bodyPr>
            <a:normAutofit/>
          </a:bodyPr>
          <a:lstStyle/>
          <a:p>
            <a:r>
              <a:rPr lang="en-IN" sz="4400" b="1" spc="185" dirty="0">
                <a:solidFill>
                  <a:srgbClr val="C00000"/>
                </a:solidFill>
                <a:latin typeface="Arial" panose="020B0604020202020204" pitchFamily="34" charset="0"/>
                <a:cs typeface="Arial" panose="020B0604020202020204" pitchFamily="34" charset="0"/>
              </a:rPr>
              <a:t>Port forwarding</a:t>
            </a:r>
            <a:endParaRPr lang="en-IN" dirty="0"/>
          </a:p>
        </p:txBody>
      </p:sp>
      <p:sp>
        <p:nvSpPr>
          <p:cNvPr id="3" name="Content Placeholder 2">
            <a:extLst>
              <a:ext uri="{FF2B5EF4-FFF2-40B4-BE49-F238E27FC236}">
                <a16:creationId xmlns:a16="http://schemas.microsoft.com/office/drawing/2014/main" id="{A2D847C1-6727-4D84-8A20-1DECA4348D54}"/>
              </a:ext>
            </a:extLst>
          </p:cNvPr>
          <p:cNvSpPr>
            <a:spLocks noGrp="1"/>
          </p:cNvSpPr>
          <p:nvPr>
            <p:ph idx="1"/>
          </p:nvPr>
        </p:nvSpPr>
        <p:spPr>
          <a:xfrm>
            <a:off x="466531" y="1278295"/>
            <a:ext cx="11326882" cy="5078056"/>
          </a:xfrm>
        </p:spPr>
        <p:txBody>
          <a:bodyPr/>
          <a:lstStyle/>
          <a:p>
            <a:r>
              <a:rPr lang="en-IN" sz="3200" spc="120" dirty="0">
                <a:latin typeface="Microsoft Sans Serif"/>
                <a:cs typeface="Microsoft Sans Serif"/>
              </a:rPr>
              <a:t>In </a:t>
            </a:r>
            <a:r>
              <a:rPr lang="en-IN" spc="120" dirty="0">
                <a:latin typeface="Microsoft Sans Serif"/>
                <a:cs typeface="Microsoft Sans Serif"/>
              </a:rPr>
              <a:t>this</a:t>
            </a:r>
            <a:r>
              <a:rPr lang="en-IN" sz="3200" spc="120" dirty="0">
                <a:latin typeface="Microsoft Sans Serif"/>
                <a:cs typeface="Microsoft Sans Serif"/>
              </a:rPr>
              <a:t> case I used portmap.io and OpenVPN</a:t>
            </a:r>
            <a:r>
              <a:rPr lang="en-IN" spc="120" dirty="0">
                <a:latin typeface="Microsoft Sans Serif"/>
                <a:cs typeface="Microsoft Sans Serif"/>
              </a:rPr>
              <a:t> for port forwarding</a:t>
            </a:r>
            <a:endParaRPr lang="en-IN" dirty="0"/>
          </a:p>
        </p:txBody>
      </p:sp>
      <p:sp>
        <p:nvSpPr>
          <p:cNvPr id="4" name="Date Placeholder 3">
            <a:extLst>
              <a:ext uri="{FF2B5EF4-FFF2-40B4-BE49-F238E27FC236}">
                <a16:creationId xmlns:a16="http://schemas.microsoft.com/office/drawing/2014/main" id="{3C7D7691-87CD-4446-AD33-108F8C6147C7}"/>
              </a:ext>
            </a:extLst>
          </p:cNvPr>
          <p:cNvSpPr>
            <a:spLocks noGrp="1"/>
          </p:cNvSpPr>
          <p:nvPr>
            <p:ph type="dt" sz="half" idx="10"/>
          </p:nvPr>
        </p:nvSpPr>
        <p:spPr/>
        <p:txBody>
          <a:bodyPr/>
          <a:lstStyle/>
          <a:p>
            <a:fld id="{A2414E9F-A237-4082-B37B-D926ADB268EE}" type="datetime3">
              <a:rPr lang="en-US" smtClean="0"/>
              <a:pPr/>
              <a:t>30 April 2022</a:t>
            </a:fld>
            <a:endParaRPr lang="en-US"/>
          </a:p>
        </p:txBody>
      </p:sp>
      <p:sp>
        <p:nvSpPr>
          <p:cNvPr id="5" name="Footer Placeholder 4">
            <a:extLst>
              <a:ext uri="{FF2B5EF4-FFF2-40B4-BE49-F238E27FC236}">
                <a16:creationId xmlns:a16="http://schemas.microsoft.com/office/drawing/2014/main" id="{577AB962-B019-4927-992F-0B4E0BA1173D}"/>
              </a:ext>
            </a:extLst>
          </p:cNvPr>
          <p:cNvSpPr>
            <a:spLocks noGrp="1"/>
          </p:cNvSpPr>
          <p:nvPr>
            <p:ph type="ftr" sz="quarter" idx="11"/>
          </p:nvPr>
        </p:nvSpPr>
        <p:spPr/>
        <p:txBody>
          <a:bodyPr/>
          <a:lstStyle/>
          <a:p>
            <a:r>
              <a:rPr lang="en-US"/>
              <a:t>Department of CSE</a:t>
            </a:r>
          </a:p>
        </p:txBody>
      </p:sp>
      <p:sp>
        <p:nvSpPr>
          <p:cNvPr id="6" name="Slide Number Placeholder 5">
            <a:extLst>
              <a:ext uri="{FF2B5EF4-FFF2-40B4-BE49-F238E27FC236}">
                <a16:creationId xmlns:a16="http://schemas.microsoft.com/office/drawing/2014/main" id="{320C4EC9-6027-4E04-972A-D838C07320D5}"/>
              </a:ext>
            </a:extLst>
          </p:cNvPr>
          <p:cNvSpPr>
            <a:spLocks noGrp="1"/>
          </p:cNvSpPr>
          <p:nvPr>
            <p:ph type="sldNum" sz="quarter" idx="12"/>
          </p:nvPr>
        </p:nvSpPr>
        <p:spPr/>
        <p:txBody>
          <a:bodyPr/>
          <a:lstStyle/>
          <a:p>
            <a:fld id="{7B28076C-CE04-4A00-BFAA-A90EA8355859}" type="slidenum">
              <a:rPr lang="en-US" smtClean="0"/>
              <a:pPr/>
              <a:t>38</a:t>
            </a:fld>
            <a:endParaRPr lang="en-US"/>
          </a:p>
        </p:txBody>
      </p:sp>
      <p:pic>
        <p:nvPicPr>
          <p:cNvPr id="9" name="Picture 8" descr="dddd">
            <a:extLst>
              <a:ext uri="{FF2B5EF4-FFF2-40B4-BE49-F238E27FC236}">
                <a16:creationId xmlns:a16="http://schemas.microsoft.com/office/drawing/2014/main" id="{5545FF14-638E-4502-93DE-D9C5D13CA50D}"/>
              </a:ext>
            </a:extLst>
          </p:cNvPr>
          <p:cNvPicPr>
            <a:picLocks noChangeAspect="1"/>
          </p:cNvPicPr>
          <p:nvPr/>
        </p:nvPicPr>
        <p:blipFill>
          <a:blip r:embed="rId2"/>
          <a:stretch>
            <a:fillRect/>
          </a:stretch>
        </p:blipFill>
        <p:spPr>
          <a:xfrm>
            <a:off x="2059214" y="2413810"/>
            <a:ext cx="8559024" cy="390082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414826473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1C275-CA4E-493D-A057-7A2EFD8F6E0C}"/>
              </a:ext>
            </a:extLst>
          </p:cNvPr>
          <p:cNvSpPr>
            <a:spLocks noGrp="1"/>
          </p:cNvSpPr>
          <p:nvPr>
            <p:ph type="title"/>
          </p:nvPr>
        </p:nvSpPr>
        <p:spPr/>
        <p:txBody>
          <a:bodyPr/>
          <a:lstStyle/>
          <a:p>
            <a:r>
              <a:rPr lang="en-IN" sz="4400" b="1" spc="185" dirty="0">
                <a:solidFill>
                  <a:srgbClr val="C00000"/>
                </a:solidFill>
                <a:latin typeface="Arial" panose="020B0604020202020204" pitchFamily="34" charset="0"/>
                <a:cs typeface="Arial" panose="020B0604020202020204" pitchFamily="34" charset="0"/>
              </a:rPr>
              <a:t>Port forwarding</a:t>
            </a:r>
            <a:endParaRPr lang="en-US" dirty="0"/>
          </a:p>
        </p:txBody>
      </p:sp>
      <p:sp>
        <p:nvSpPr>
          <p:cNvPr id="3" name="Content Placeholder 2">
            <a:extLst>
              <a:ext uri="{FF2B5EF4-FFF2-40B4-BE49-F238E27FC236}">
                <a16:creationId xmlns:a16="http://schemas.microsoft.com/office/drawing/2014/main" id="{74B936DC-620F-4868-AE29-9AF87CD8DEC7}"/>
              </a:ext>
            </a:extLst>
          </p:cNvPr>
          <p:cNvSpPr>
            <a:spLocks noGrp="1"/>
          </p:cNvSpPr>
          <p:nvPr>
            <p:ph idx="1"/>
          </p:nvPr>
        </p:nvSpPr>
        <p:spPr>
          <a:xfrm>
            <a:off x="398587" y="1203649"/>
            <a:ext cx="11183813" cy="4922515"/>
          </a:xfrm>
        </p:spPr>
        <p:txBody>
          <a:bodyPr/>
          <a:lstStyle/>
          <a:p>
            <a:r>
              <a:rPr lang="en-US" dirty="0"/>
              <a:t>Then I downloaded the configuration file provided by portmap.io and now I am ready to use it via and self hosted </a:t>
            </a:r>
            <a:r>
              <a:rPr lang="en-US" dirty="0" err="1"/>
              <a:t>vpn</a:t>
            </a:r>
            <a:r>
              <a:rPr lang="en-US" dirty="0"/>
              <a:t>. </a:t>
            </a:r>
          </a:p>
        </p:txBody>
      </p:sp>
      <p:sp>
        <p:nvSpPr>
          <p:cNvPr id="4" name="Date Placeholder 3">
            <a:extLst>
              <a:ext uri="{FF2B5EF4-FFF2-40B4-BE49-F238E27FC236}">
                <a16:creationId xmlns:a16="http://schemas.microsoft.com/office/drawing/2014/main" id="{CC148524-3430-4A7D-A41C-A0ADD6634898}"/>
              </a:ext>
            </a:extLst>
          </p:cNvPr>
          <p:cNvSpPr>
            <a:spLocks noGrp="1"/>
          </p:cNvSpPr>
          <p:nvPr>
            <p:ph type="dt" sz="half" idx="10"/>
          </p:nvPr>
        </p:nvSpPr>
        <p:spPr/>
        <p:txBody>
          <a:bodyPr/>
          <a:lstStyle/>
          <a:p>
            <a:fld id="{A2414E9F-A237-4082-B37B-D926ADB268EE}" type="datetime3">
              <a:rPr lang="en-US" smtClean="0"/>
              <a:pPr/>
              <a:t>30 April 2022</a:t>
            </a:fld>
            <a:endParaRPr lang="en-US"/>
          </a:p>
        </p:txBody>
      </p:sp>
      <p:sp>
        <p:nvSpPr>
          <p:cNvPr id="5" name="Footer Placeholder 4">
            <a:extLst>
              <a:ext uri="{FF2B5EF4-FFF2-40B4-BE49-F238E27FC236}">
                <a16:creationId xmlns:a16="http://schemas.microsoft.com/office/drawing/2014/main" id="{64054779-0C92-4AA6-ADBC-BCDF6C440D1D}"/>
              </a:ext>
            </a:extLst>
          </p:cNvPr>
          <p:cNvSpPr>
            <a:spLocks noGrp="1"/>
          </p:cNvSpPr>
          <p:nvPr>
            <p:ph type="ftr" sz="quarter" idx="11"/>
          </p:nvPr>
        </p:nvSpPr>
        <p:spPr/>
        <p:txBody>
          <a:bodyPr/>
          <a:lstStyle/>
          <a:p>
            <a:r>
              <a:rPr lang="en-US"/>
              <a:t>Department of CSE</a:t>
            </a:r>
          </a:p>
        </p:txBody>
      </p:sp>
      <p:sp>
        <p:nvSpPr>
          <p:cNvPr id="6" name="Slide Number Placeholder 5">
            <a:extLst>
              <a:ext uri="{FF2B5EF4-FFF2-40B4-BE49-F238E27FC236}">
                <a16:creationId xmlns:a16="http://schemas.microsoft.com/office/drawing/2014/main" id="{24456B4D-379D-4C81-BE7C-25485D57AD17}"/>
              </a:ext>
            </a:extLst>
          </p:cNvPr>
          <p:cNvSpPr>
            <a:spLocks noGrp="1"/>
          </p:cNvSpPr>
          <p:nvPr>
            <p:ph type="sldNum" sz="quarter" idx="12"/>
          </p:nvPr>
        </p:nvSpPr>
        <p:spPr/>
        <p:txBody>
          <a:bodyPr/>
          <a:lstStyle/>
          <a:p>
            <a:fld id="{7B28076C-CE04-4A00-BFAA-A90EA8355859}" type="slidenum">
              <a:rPr lang="en-US" smtClean="0"/>
              <a:pPr/>
              <a:t>39</a:t>
            </a:fld>
            <a:endParaRPr lang="en-US"/>
          </a:p>
        </p:txBody>
      </p:sp>
      <p:pic>
        <p:nvPicPr>
          <p:cNvPr id="7" name="Content Placeholder 7">
            <a:extLst>
              <a:ext uri="{FF2B5EF4-FFF2-40B4-BE49-F238E27FC236}">
                <a16:creationId xmlns:a16="http://schemas.microsoft.com/office/drawing/2014/main" id="{E24BC363-59E6-429C-ADFA-032023D19282}"/>
              </a:ext>
            </a:extLst>
          </p:cNvPr>
          <p:cNvPicPr>
            <a:picLocks noChangeAspect="1"/>
          </p:cNvPicPr>
          <p:nvPr/>
        </p:nvPicPr>
        <p:blipFill rotWithShape="1">
          <a:blip r:embed="rId2"/>
          <a:srcRect l="12702" r="14171"/>
          <a:stretch/>
        </p:blipFill>
        <p:spPr>
          <a:xfrm>
            <a:off x="609600" y="2583022"/>
            <a:ext cx="7665720" cy="365823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Picture 7">
            <a:extLst>
              <a:ext uri="{FF2B5EF4-FFF2-40B4-BE49-F238E27FC236}">
                <a16:creationId xmlns:a16="http://schemas.microsoft.com/office/drawing/2014/main" id="{9B5D2E38-C4F3-47FD-AB61-2715541A5754}"/>
              </a:ext>
            </a:extLst>
          </p:cNvPr>
          <p:cNvPicPr>
            <a:picLocks noChangeAspect="1"/>
          </p:cNvPicPr>
          <p:nvPr/>
        </p:nvPicPr>
        <p:blipFill>
          <a:blip r:embed="rId3"/>
          <a:stretch>
            <a:fillRect/>
          </a:stretch>
        </p:blipFill>
        <p:spPr>
          <a:xfrm>
            <a:off x="8700890" y="3270254"/>
            <a:ext cx="3092523" cy="938527"/>
          </a:xfrm>
          <a:prstGeom prst="rect">
            <a:avLst/>
          </a:prstGeom>
        </p:spPr>
      </p:pic>
    </p:spTree>
    <p:extLst>
      <p:ext uri="{BB962C8B-B14F-4D97-AF65-F5344CB8AC3E}">
        <p14:creationId xmlns:p14="http://schemas.microsoft.com/office/powerpoint/2010/main" val="16027426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508000" y="314739"/>
            <a:ext cx="8229600" cy="655638"/>
          </a:xfrm>
          <a:prstGeom prst="rect">
            <a:avLst/>
          </a:prstGeom>
        </p:spPr>
        <p:txBody>
          <a:bodyPr vert="horz" lIns="91440" tIns="45720" rIns="91440" bIns="45720" rtlCol="0" anchor="ctr">
            <a:normAutofit fontScale="925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dirty="0">
                <a:solidFill>
                  <a:srgbClr val="C00000"/>
                </a:solidFill>
                <a:latin typeface="Arial" pitchFamily="34" charset="0"/>
                <a:cs typeface="Arial" pitchFamily="34" charset="0"/>
              </a:rPr>
              <a:t>Course Certificate</a:t>
            </a:r>
          </a:p>
        </p:txBody>
      </p:sp>
      <p:sp>
        <p:nvSpPr>
          <p:cNvPr id="6" name="Content Placeholder 2"/>
          <p:cNvSpPr txBox="1">
            <a:spLocks/>
          </p:cNvSpPr>
          <p:nvPr/>
        </p:nvSpPr>
        <p:spPr>
          <a:xfrm>
            <a:off x="503582" y="1124262"/>
            <a:ext cx="11078818" cy="5232089"/>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lnSpc>
                <a:spcPct val="80000"/>
              </a:lnSpc>
            </a:pPr>
            <a:endParaRPr lang="en-US" sz="2800" dirty="0">
              <a:solidFill>
                <a:prstClr val="black"/>
              </a:solidFill>
              <a:latin typeface="Calibri"/>
            </a:endParaRPr>
          </a:p>
        </p:txBody>
      </p:sp>
      <p:sp>
        <p:nvSpPr>
          <p:cNvPr id="7" name="Date Placeholder 6"/>
          <p:cNvSpPr>
            <a:spLocks noGrp="1"/>
          </p:cNvSpPr>
          <p:nvPr>
            <p:ph type="dt" sz="half" idx="10"/>
          </p:nvPr>
        </p:nvSpPr>
        <p:spPr/>
        <p:txBody>
          <a:bodyPr/>
          <a:lstStyle/>
          <a:p>
            <a:fld id="{34BF8381-4334-4BCF-A228-57F83149AF87}" type="datetime3">
              <a:rPr lang="en-US">
                <a:solidFill>
                  <a:prstClr val="black">
                    <a:tint val="75000"/>
                  </a:prstClr>
                </a:solidFill>
                <a:latin typeface="Calibri"/>
              </a:rPr>
              <a:pPr/>
              <a:t>30 April 2022</a:t>
            </a:fld>
            <a:endParaRPr lang="en-US">
              <a:solidFill>
                <a:prstClr val="black">
                  <a:tint val="75000"/>
                </a:prstClr>
              </a:solidFill>
              <a:latin typeface="Calibri"/>
            </a:endParaRPr>
          </a:p>
        </p:txBody>
      </p:sp>
      <p:sp>
        <p:nvSpPr>
          <p:cNvPr id="8" name="Footer Placeholder 7"/>
          <p:cNvSpPr>
            <a:spLocks noGrp="1"/>
          </p:cNvSpPr>
          <p:nvPr>
            <p:ph type="ftr" sz="quarter" idx="11"/>
          </p:nvPr>
        </p:nvSpPr>
        <p:spPr/>
        <p:txBody>
          <a:bodyPr/>
          <a:lstStyle/>
          <a:p>
            <a:r>
              <a:rPr lang="en-US">
                <a:solidFill>
                  <a:prstClr val="black">
                    <a:tint val="75000"/>
                  </a:prstClr>
                </a:solidFill>
                <a:latin typeface="Calibri"/>
              </a:rPr>
              <a:t>Department of CSE</a:t>
            </a:r>
          </a:p>
        </p:txBody>
      </p:sp>
      <p:sp>
        <p:nvSpPr>
          <p:cNvPr id="9" name="Slide Number Placeholder 8"/>
          <p:cNvSpPr>
            <a:spLocks noGrp="1"/>
          </p:cNvSpPr>
          <p:nvPr>
            <p:ph type="sldNum" sz="quarter" idx="12"/>
          </p:nvPr>
        </p:nvSpPr>
        <p:spPr/>
        <p:txBody>
          <a:bodyPr/>
          <a:lstStyle/>
          <a:p>
            <a:fld id="{7B28076C-CE04-4A00-BFAA-A90EA8355859}" type="slidenum">
              <a:rPr lang="en-US">
                <a:solidFill>
                  <a:prstClr val="black">
                    <a:tint val="75000"/>
                  </a:prstClr>
                </a:solidFill>
                <a:latin typeface="Calibri"/>
              </a:rPr>
              <a:pPr/>
              <a:t>4</a:t>
            </a:fld>
            <a:endParaRPr lang="en-US">
              <a:solidFill>
                <a:prstClr val="black">
                  <a:tint val="75000"/>
                </a:prstClr>
              </a:solidFill>
              <a:latin typeface="Calibri"/>
            </a:endParaRPr>
          </a:p>
        </p:txBody>
      </p:sp>
      <p:sp>
        <p:nvSpPr>
          <p:cNvPr id="13" name="Rectangle 12">
            <a:extLst>
              <a:ext uri="{FF2B5EF4-FFF2-40B4-BE49-F238E27FC236}">
                <a16:creationId xmlns:a16="http://schemas.microsoft.com/office/drawing/2014/main" id="{D34DDD7F-E702-4D57-A815-B082E00ADDB2}"/>
              </a:ext>
            </a:extLst>
          </p:cNvPr>
          <p:cNvSpPr/>
          <p:nvPr/>
        </p:nvSpPr>
        <p:spPr>
          <a:xfrm>
            <a:off x="503582" y="970377"/>
            <a:ext cx="11368628" cy="5385972"/>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4650BB8E-677D-41E1-A057-1ECEAD21CC92}"/>
              </a:ext>
            </a:extLst>
          </p:cNvPr>
          <p:cNvSpPr/>
          <p:nvPr/>
        </p:nvSpPr>
        <p:spPr>
          <a:xfrm>
            <a:off x="503582" y="160854"/>
            <a:ext cx="11368628" cy="809521"/>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 name="Picture 2">
            <a:extLst>
              <a:ext uri="{FF2B5EF4-FFF2-40B4-BE49-F238E27FC236}">
                <a16:creationId xmlns:a16="http://schemas.microsoft.com/office/drawing/2014/main" id="{7FA2F821-68F3-417B-AA24-00301473E27A}"/>
              </a:ext>
            </a:extLst>
          </p:cNvPr>
          <p:cNvPicPr>
            <a:picLocks noChangeAspect="1"/>
          </p:cNvPicPr>
          <p:nvPr/>
        </p:nvPicPr>
        <p:blipFill>
          <a:blip r:embed="rId2"/>
          <a:stretch>
            <a:fillRect/>
          </a:stretch>
        </p:blipFill>
        <p:spPr>
          <a:xfrm>
            <a:off x="2625049" y="1166248"/>
            <a:ext cx="7125694" cy="5029902"/>
          </a:xfrm>
          <a:prstGeom prst="rect">
            <a:avLst/>
          </a:prstGeom>
        </p:spPr>
      </p:pic>
    </p:spTree>
    <p:extLst>
      <p:ext uri="{BB962C8B-B14F-4D97-AF65-F5344CB8AC3E}">
        <p14:creationId xmlns:p14="http://schemas.microsoft.com/office/powerpoint/2010/main" val="390525257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8C39F7-11E0-41A5-9B30-812ED764F00D}"/>
              </a:ext>
            </a:extLst>
          </p:cNvPr>
          <p:cNvSpPr>
            <a:spLocks noGrp="1"/>
          </p:cNvSpPr>
          <p:nvPr>
            <p:ph type="title"/>
          </p:nvPr>
        </p:nvSpPr>
        <p:spPr/>
        <p:txBody>
          <a:bodyPr>
            <a:normAutofit/>
          </a:bodyPr>
          <a:lstStyle/>
          <a:p>
            <a:r>
              <a:rPr lang="en-IN" sz="4400" b="1" spc="185" dirty="0">
                <a:solidFill>
                  <a:srgbClr val="C00000"/>
                </a:solidFill>
                <a:latin typeface="Arial" panose="020B0604020202020204" pitchFamily="34" charset="0"/>
                <a:cs typeface="Arial" panose="020B0604020202020204" pitchFamily="34" charset="0"/>
              </a:rPr>
              <a:t>Port forwarding</a:t>
            </a:r>
            <a:endParaRPr lang="en-IN" dirty="0"/>
          </a:p>
        </p:txBody>
      </p:sp>
      <p:sp>
        <p:nvSpPr>
          <p:cNvPr id="3" name="Content Placeholder 2">
            <a:extLst>
              <a:ext uri="{FF2B5EF4-FFF2-40B4-BE49-F238E27FC236}">
                <a16:creationId xmlns:a16="http://schemas.microsoft.com/office/drawing/2014/main" id="{5C73CF54-5BCD-4187-935C-052176DC89CF}"/>
              </a:ext>
            </a:extLst>
          </p:cNvPr>
          <p:cNvSpPr>
            <a:spLocks noGrp="1"/>
          </p:cNvSpPr>
          <p:nvPr>
            <p:ph idx="1"/>
          </p:nvPr>
        </p:nvSpPr>
        <p:spPr>
          <a:xfrm>
            <a:off x="398587" y="1203961"/>
            <a:ext cx="11183813" cy="4922204"/>
          </a:xfrm>
        </p:spPr>
        <p:txBody>
          <a:bodyPr/>
          <a:lstStyle/>
          <a:p>
            <a:r>
              <a:rPr lang="en-IN" sz="3200" spc="195" dirty="0">
                <a:latin typeface="Microsoft Sans Serif"/>
                <a:cs typeface="Microsoft Sans Serif"/>
              </a:rPr>
              <a:t>Attackers use forwarded port as their open port and listens the connection via actual open port in their local network </a:t>
            </a:r>
            <a:endParaRPr lang="en-IN" sz="3200" dirty="0">
              <a:latin typeface="Microsoft Sans Serif"/>
              <a:cs typeface="Microsoft Sans Serif"/>
            </a:endParaRPr>
          </a:p>
          <a:p>
            <a:endParaRPr lang="en-IN" dirty="0"/>
          </a:p>
        </p:txBody>
      </p:sp>
      <p:sp>
        <p:nvSpPr>
          <p:cNvPr id="4" name="Date Placeholder 3">
            <a:extLst>
              <a:ext uri="{FF2B5EF4-FFF2-40B4-BE49-F238E27FC236}">
                <a16:creationId xmlns:a16="http://schemas.microsoft.com/office/drawing/2014/main" id="{4A9517BE-94DA-460F-BA37-7266D71ED5FA}"/>
              </a:ext>
            </a:extLst>
          </p:cNvPr>
          <p:cNvSpPr>
            <a:spLocks noGrp="1"/>
          </p:cNvSpPr>
          <p:nvPr>
            <p:ph type="dt" sz="half" idx="10"/>
          </p:nvPr>
        </p:nvSpPr>
        <p:spPr/>
        <p:txBody>
          <a:bodyPr/>
          <a:lstStyle/>
          <a:p>
            <a:fld id="{A2414E9F-A237-4082-B37B-D926ADB268EE}" type="datetime3">
              <a:rPr lang="en-US" smtClean="0"/>
              <a:pPr/>
              <a:t>30 April 2022</a:t>
            </a:fld>
            <a:endParaRPr lang="en-US"/>
          </a:p>
        </p:txBody>
      </p:sp>
      <p:sp>
        <p:nvSpPr>
          <p:cNvPr id="5" name="Footer Placeholder 4">
            <a:extLst>
              <a:ext uri="{FF2B5EF4-FFF2-40B4-BE49-F238E27FC236}">
                <a16:creationId xmlns:a16="http://schemas.microsoft.com/office/drawing/2014/main" id="{C320DF09-4596-4EFD-9A8E-C5FBE999C996}"/>
              </a:ext>
            </a:extLst>
          </p:cNvPr>
          <p:cNvSpPr>
            <a:spLocks noGrp="1"/>
          </p:cNvSpPr>
          <p:nvPr>
            <p:ph type="ftr" sz="quarter" idx="11"/>
          </p:nvPr>
        </p:nvSpPr>
        <p:spPr/>
        <p:txBody>
          <a:bodyPr/>
          <a:lstStyle/>
          <a:p>
            <a:r>
              <a:rPr lang="en-US"/>
              <a:t>Department of CSE</a:t>
            </a:r>
          </a:p>
        </p:txBody>
      </p:sp>
      <p:sp>
        <p:nvSpPr>
          <p:cNvPr id="6" name="Slide Number Placeholder 5">
            <a:extLst>
              <a:ext uri="{FF2B5EF4-FFF2-40B4-BE49-F238E27FC236}">
                <a16:creationId xmlns:a16="http://schemas.microsoft.com/office/drawing/2014/main" id="{E2E92919-5EF0-4E2E-ABB3-BBAE83BAC24C}"/>
              </a:ext>
            </a:extLst>
          </p:cNvPr>
          <p:cNvSpPr>
            <a:spLocks noGrp="1"/>
          </p:cNvSpPr>
          <p:nvPr>
            <p:ph type="sldNum" sz="quarter" idx="12"/>
          </p:nvPr>
        </p:nvSpPr>
        <p:spPr/>
        <p:txBody>
          <a:bodyPr/>
          <a:lstStyle/>
          <a:p>
            <a:fld id="{7B28076C-CE04-4A00-BFAA-A90EA8355859}" type="slidenum">
              <a:rPr lang="en-US" smtClean="0"/>
              <a:pPr/>
              <a:t>40</a:t>
            </a:fld>
            <a:endParaRPr lang="en-US"/>
          </a:p>
        </p:txBody>
      </p:sp>
      <p:pic>
        <p:nvPicPr>
          <p:cNvPr id="8" name="Picture 7">
            <a:extLst>
              <a:ext uri="{FF2B5EF4-FFF2-40B4-BE49-F238E27FC236}">
                <a16:creationId xmlns:a16="http://schemas.microsoft.com/office/drawing/2014/main" id="{6CEC8E7F-5366-4FB7-9A11-AC573DBE3BA8}"/>
              </a:ext>
            </a:extLst>
          </p:cNvPr>
          <p:cNvPicPr>
            <a:picLocks noChangeAspect="1"/>
          </p:cNvPicPr>
          <p:nvPr/>
        </p:nvPicPr>
        <p:blipFill rotWithShape="1">
          <a:blip r:embed="rId2"/>
          <a:srcRect t="1" r="37224" b="34748"/>
          <a:stretch/>
        </p:blipFill>
        <p:spPr>
          <a:xfrm>
            <a:off x="2331616" y="2864509"/>
            <a:ext cx="7528767" cy="3491842"/>
          </a:xfrm>
          <a:prstGeom prst="rect">
            <a:avLst/>
          </a:prstGeom>
        </p:spPr>
      </p:pic>
    </p:spTree>
    <p:extLst>
      <p:ext uri="{BB962C8B-B14F-4D97-AF65-F5344CB8AC3E}">
        <p14:creationId xmlns:p14="http://schemas.microsoft.com/office/powerpoint/2010/main" val="428866563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BBC56E-FBBD-4862-85E3-EA365AD66581}"/>
              </a:ext>
            </a:extLst>
          </p:cNvPr>
          <p:cNvSpPr>
            <a:spLocks noGrp="1"/>
          </p:cNvSpPr>
          <p:nvPr>
            <p:ph type="title"/>
          </p:nvPr>
        </p:nvSpPr>
        <p:spPr>
          <a:xfrm>
            <a:off x="457200" y="279918"/>
            <a:ext cx="11448661" cy="746449"/>
          </a:xfrm>
        </p:spPr>
        <p:txBody>
          <a:bodyPr>
            <a:noAutofit/>
          </a:bodyPr>
          <a:lstStyle/>
          <a:p>
            <a:pPr fontAlgn="t">
              <a:lnSpc>
                <a:spcPct val="120000"/>
              </a:lnSpc>
            </a:pPr>
            <a:r>
              <a:rPr lang="en-IN" sz="3600" b="1" spc="120" dirty="0">
                <a:solidFill>
                  <a:srgbClr val="C00000"/>
                </a:solidFill>
                <a:latin typeface="Arial" panose="020B0604020202020204" pitchFamily="34" charset="0"/>
                <a:cs typeface="Arial" panose="020B0604020202020204" pitchFamily="34" charset="0"/>
              </a:rPr>
              <a:t>How a normal windows user should suspect that he/she is attacked by a trojan</a:t>
            </a:r>
            <a:endParaRPr lang="en-IN" sz="3600" b="1" spc="145" dirty="0">
              <a:solidFill>
                <a:srgbClr val="C00000"/>
              </a:solidFill>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69759A91-4DBA-4991-828A-AC58F4FF8074}"/>
              </a:ext>
            </a:extLst>
          </p:cNvPr>
          <p:cNvSpPr>
            <a:spLocks noGrp="1"/>
          </p:cNvSpPr>
          <p:nvPr>
            <p:ph idx="1"/>
          </p:nvPr>
        </p:nvSpPr>
        <p:spPr>
          <a:xfrm>
            <a:off x="457200" y="1310641"/>
            <a:ext cx="11448660" cy="5045710"/>
          </a:xfrm>
        </p:spPr>
        <p:txBody>
          <a:bodyPr>
            <a:noAutofit/>
          </a:bodyPr>
          <a:lstStyle/>
          <a:p>
            <a:pPr marL="0" indent="0">
              <a:buNone/>
            </a:pPr>
            <a:r>
              <a:rPr lang="en-IN" b="1" i="0" dirty="0">
                <a:effectLst/>
                <a:latin typeface="+mj-lt"/>
              </a:rPr>
              <a:t>One should suspect they are attacked by a malware if </a:t>
            </a:r>
            <a:endParaRPr lang="en-IN" b="1" dirty="0">
              <a:latin typeface="+mj-lt"/>
            </a:endParaRPr>
          </a:p>
          <a:p>
            <a:pPr>
              <a:buFont typeface="Wingdings" panose="05000000000000000000" pitchFamily="2" charset="2"/>
              <a:buChar char="Ø"/>
            </a:pPr>
            <a:r>
              <a:rPr lang="en-IN" dirty="0">
                <a:latin typeface="+mj-lt"/>
              </a:rPr>
              <a:t>Their</a:t>
            </a:r>
            <a:r>
              <a:rPr lang="en-IN" i="0" dirty="0">
                <a:effectLst/>
                <a:latin typeface="+mj-lt"/>
              </a:rPr>
              <a:t> computer is slowing down</a:t>
            </a:r>
          </a:p>
          <a:p>
            <a:pPr>
              <a:buFont typeface="Wingdings" panose="05000000000000000000" pitchFamily="2" charset="2"/>
              <a:buChar char="Ø"/>
            </a:pPr>
            <a:r>
              <a:rPr lang="en-IN" i="0" dirty="0">
                <a:effectLst/>
                <a:latin typeface="+mj-lt"/>
              </a:rPr>
              <a:t>Annoying ads are displayed</a:t>
            </a:r>
          </a:p>
          <a:p>
            <a:pPr>
              <a:buFont typeface="Wingdings" panose="05000000000000000000" pitchFamily="2" charset="2"/>
              <a:buChar char="Ø"/>
            </a:pPr>
            <a:r>
              <a:rPr lang="en-IN" i="0" dirty="0">
                <a:effectLst/>
                <a:latin typeface="+mj-lt"/>
              </a:rPr>
              <a:t>Crashes</a:t>
            </a:r>
          </a:p>
          <a:p>
            <a:pPr>
              <a:buFont typeface="Wingdings" panose="05000000000000000000" pitchFamily="2" charset="2"/>
              <a:buChar char="Ø"/>
            </a:pPr>
            <a:r>
              <a:rPr lang="en-IN" i="0" dirty="0">
                <a:effectLst/>
                <a:latin typeface="+mj-lt"/>
              </a:rPr>
              <a:t>Pop-up messages</a:t>
            </a:r>
          </a:p>
          <a:p>
            <a:pPr>
              <a:buFont typeface="Wingdings" panose="05000000000000000000" pitchFamily="2" charset="2"/>
              <a:buChar char="Ø"/>
            </a:pPr>
            <a:r>
              <a:rPr lang="en-IN" i="0" dirty="0">
                <a:effectLst/>
                <a:latin typeface="+mj-lt"/>
              </a:rPr>
              <a:t>Internet traffic suspiciously increases</a:t>
            </a:r>
          </a:p>
          <a:p>
            <a:pPr>
              <a:buFont typeface="Wingdings" panose="05000000000000000000" pitchFamily="2" charset="2"/>
              <a:buChar char="Ø"/>
            </a:pPr>
            <a:r>
              <a:rPr lang="en-IN" dirty="0">
                <a:latin typeface="+mj-lt"/>
              </a:rPr>
              <a:t>Their</a:t>
            </a:r>
            <a:r>
              <a:rPr lang="en-IN" i="0" dirty="0">
                <a:effectLst/>
                <a:latin typeface="+mj-lt"/>
              </a:rPr>
              <a:t> browser homepage changed without your input</a:t>
            </a:r>
          </a:p>
          <a:p>
            <a:pPr>
              <a:buFont typeface="Wingdings" panose="05000000000000000000" pitchFamily="2" charset="2"/>
              <a:buChar char="Ø"/>
            </a:pPr>
            <a:r>
              <a:rPr lang="en-IN" i="0" dirty="0">
                <a:effectLst/>
                <a:latin typeface="+mj-lt"/>
              </a:rPr>
              <a:t>Unusual messages show unexpectedly</a:t>
            </a:r>
          </a:p>
          <a:p>
            <a:pPr>
              <a:buFont typeface="Wingdings" panose="05000000000000000000" pitchFamily="2" charset="2"/>
              <a:buChar char="§"/>
            </a:pPr>
            <a:endParaRPr lang="en-IN" dirty="0">
              <a:latin typeface="+mj-lt"/>
            </a:endParaRPr>
          </a:p>
        </p:txBody>
      </p:sp>
      <p:sp>
        <p:nvSpPr>
          <p:cNvPr id="4" name="Date Placeholder 3">
            <a:extLst>
              <a:ext uri="{FF2B5EF4-FFF2-40B4-BE49-F238E27FC236}">
                <a16:creationId xmlns:a16="http://schemas.microsoft.com/office/drawing/2014/main" id="{7521BD30-22A4-4B6B-A46D-F7E1F7F021DD}"/>
              </a:ext>
            </a:extLst>
          </p:cNvPr>
          <p:cNvSpPr>
            <a:spLocks noGrp="1"/>
          </p:cNvSpPr>
          <p:nvPr>
            <p:ph type="dt" sz="half" idx="10"/>
          </p:nvPr>
        </p:nvSpPr>
        <p:spPr/>
        <p:txBody>
          <a:bodyPr/>
          <a:lstStyle/>
          <a:p>
            <a:fld id="{A2414E9F-A237-4082-B37B-D926ADB268EE}" type="datetime3">
              <a:rPr lang="en-US" smtClean="0"/>
              <a:pPr/>
              <a:t>30 April 2022</a:t>
            </a:fld>
            <a:endParaRPr lang="en-US"/>
          </a:p>
        </p:txBody>
      </p:sp>
      <p:sp>
        <p:nvSpPr>
          <p:cNvPr id="5" name="Footer Placeholder 4">
            <a:extLst>
              <a:ext uri="{FF2B5EF4-FFF2-40B4-BE49-F238E27FC236}">
                <a16:creationId xmlns:a16="http://schemas.microsoft.com/office/drawing/2014/main" id="{6711704C-F231-4E66-BAFF-6D009C60D930}"/>
              </a:ext>
            </a:extLst>
          </p:cNvPr>
          <p:cNvSpPr>
            <a:spLocks noGrp="1"/>
          </p:cNvSpPr>
          <p:nvPr>
            <p:ph type="ftr" sz="quarter" idx="11"/>
          </p:nvPr>
        </p:nvSpPr>
        <p:spPr/>
        <p:txBody>
          <a:bodyPr/>
          <a:lstStyle/>
          <a:p>
            <a:r>
              <a:rPr lang="en-US"/>
              <a:t>Department of CSE</a:t>
            </a:r>
          </a:p>
        </p:txBody>
      </p:sp>
      <p:sp>
        <p:nvSpPr>
          <p:cNvPr id="6" name="Slide Number Placeholder 5">
            <a:extLst>
              <a:ext uri="{FF2B5EF4-FFF2-40B4-BE49-F238E27FC236}">
                <a16:creationId xmlns:a16="http://schemas.microsoft.com/office/drawing/2014/main" id="{F87E3A84-27F9-45E0-9C39-380F8561C570}"/>
              </a:ext>
            </a:extLst>
          </p:cNvPr>
          <p:cNvSpPr>
            <a:spLocks noGrp="1"/>
          </p:cNvSpPr>
          <p:nvPr>
            <p:ph type="sldNum" sz="quarter" idx="12"/>
          </p:nvPr>
        </p:nvSpPr>
        <p:spPr/>
        <p:txBody>
          <a:bodyPr/>
          <a:lstStyle/>
          <a:p>
            <a:fld id="{7B28076C-CE04-4A00-BFAA-A90EA8355859}" type="slidenum">
              <a:rPr lang="en-US" smtClean="0"/>
              <a:pPr/>
              <a:t>41</a:t>
            </a:fld>
            <a:endParaRPr lang="en-US"/>
          </a:p>
        </p:txBody>
      </p:sp>
    </p:spTree>
    <p:extLst>
      <p:ext uri="{BB962C8B-B14F-4D97-AF65-F5344CB8AC3E}">
        <p14:creationId xmlns:p14="http://schemas.microsoft.com/office/powerpoint/2010/main" val="120560827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9D33A5-371A-4353-8B74-BF8A5462E754}"/>
              </a:ext>
            </a:extLst>
          </p:cNvPr>
          <p:cNvSpPr>
            <a:spLocks noGrp="1"/>
          </p:cNvSpPr>
          <p:nvPr>
            <p:ph type="title"/>
          </p:nvPr>
        </p:nvSpPr>
        <p:spPr>
          <a:xfrm>
            <a:off x="398586" y="228600"/>
            <a:ext cx="11793413" cy="1005840"/>
          </a:xfrm>
        </p:spPr>
        <p:txBody>
          <a:bodyPr>
            <a:noAutofit/>
          </a:bodyPr>
          <a:lstStyle/>
          <a:p>
            <a:pPr algn="l"/>
            <a:r>
              <a:rPr lang="en-IN" sz="3600" b="1" spc="120" dirty="0">
                <a:solidFill>
                  <a:srgbClr val="C00000"/>
                </a:solidFill>
                <a:latin typeface="Arial" panose="020B0604020202020204" pitchFamily="34" charset="0"/>
                <a:cs typeface="Arial" panose="020B0604020202020204" pitchFamily="34" charset="0"/>
              </a:rPr>
              <a:t>How a normal windows user should suspect that he/she is attacked by a trojan</a:t>
            </a:r>
            <a:endParaRPr lang="en-IN" sz="3600" dirty="0"/>
          </a:p>
        </p:txBody>
      </p:sp>
      <p:sp>
        <p:nvSpPr>
          <p:cNvPr id="3" name="Content Placeholder 2">
            <a:extLst>
              <a:ext uri="{FF2B5EF4-FFF2-40B4-BE49-F238E27FC236}">
                <a16:creationId xmlns:a16="http://schemas.microsoft.com/office/drawing/2014/main" id="{9311C548-E1CC-4EB2-A14A-46A5EED2B98F}"/>
              </a:ext>
            </a:extLst>
          </p:cNvPr>
          <p:cNvSpPr>
            <a:spLocks noGrp="1"/>
          </p:cNvSpPr>
          <p:nvPr>
            <p:ph idx="1"/>
          </p:nvPr>
        </p:nvSpPr>
        <p:spPr>
          <a:xfrm>
            <a:off x="609600" y="1234440"/>
            <a:ext cx="10972800" cy="4968239"/>
          </a:xfrm>
        </p:spPr>
        <p:txBody>
          <a:bodyPr>
            <a:noAutofit/>
          </a:bodyPr>
          <a:lstStyle/>
          <a:p>
            <a:r>
              <a:rPr lang="en-IN" i="0" dirty="0">
                <a:effectLst/>
                <a:latin typeface="+mj-lt"/>
              </a:rPr>
              <a:t>Their security solution is disabled</a:t>
            </a:r>
          </a:p>
          <a:p>
            <a:r>
              <a:rPr lang="en-IN" dirty="0">
                <a:latin typeface="+mj-lt"/>
              </a:rPr>
              <a:t>Their</a:t>
            </a:r>
            <a:r>
              <a:rPr lang="en-IN" i="0" dirty="0">
                <a:effectLst/>
                <a:latin typeface="+mj-lt"/>
              </a:rPr>
              <a:t> friends say they receive strange messages from them</a:t>
            </a:r>
          </a:p>
          <a:p>
            <a:r>
              <a:rPr lang="en-IN" i="0" dirty="0">
                <a:effectLst/>
                <a:latin typeface="+mj-lt"/>
              </a:rPr>
              <a:t>Unfamiliar icons are displayed on your desktop</a:t>
            </a:r>
          </a:p>
          <a:p>
            <a:r>
              <a:rPr lang="en-IN" i="0" dirty="0">
                <a:effectLst/>
                <a:latin typeface="+mj-lt"/>
              </a:rPr>
              <a:t>Unusual error messages</a:t>
            </a:r>
          </a:p>
          <a:p>
            <a:r>
              <a:rPr lang="en-IN" dirty="0">
                <a:latin typeface="+mj-lt"/>
              </a:rPr>
              <a:t>When they</a:t>
            </a:r>
            <a:r>
              <a:rPr lang="en-IN" i="0" dirty="0">
                <a:effectLst/>
                <a:latin typeface="+mj-lt"/>
              </a:rPr>
              <a:t> can’t access the Control Panel</a:t>
            </a:r>
          </a:p>
          <a:p>
            <a:r>
              <a:rPr lang="en-IN" i="0" dirty="0">
                <a:effectLst/>
                <a:latin typeface="+mj-lt"/>
              </a:rPr>
              <a:t>suspicious shortcut files</a:t>
            </a:r>
          </a:p>
          <a:p>
            <a:pPr marL="0" marR="0">
              <a:lnSpc>
                <a:spcPct val="107000"/>
              </a:lnSpc>
              <a:spcBef>
                <a:spcPts val="0"/>
              </a:spcBef>
              <a:spcAft>
                <a:spcPts val="800"/>
              </a:spcAft>
            </a:pPr>
            <a:r>
              <a:rPr lang="en-US" dirty="0">
                <a:effectLst/>
                <a:latin typeface="+mj-lt"/>
                <a:ea typeface="Times New Roman" panose="02020603050405020304" pitchFamily="18" charset="0"/>
                <a:cs typeface="Times New Roman" panose="02020603050405020304" pitchFamily="18" charset="0"/>
              </a:rPr>
              <a:t>Taking too much time to bootup </a:t>
            </a:r>
            <a:endParaRPr lang="en-US" dirty="0">
              <a:effectLst/>
              <a:latin typeface="+mj-lt"/>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dirty="0">
                <a:effectLst/>
                <a:latin typeface="+mj-lt"/>
                <a:ea typeface="Times New Roman" panose="02020603050405020304" pitchFamily="18" charset="0"/>
                <a:cs typeface="Times New Roman" panose="02020603050405020304" pitchFamily="18" charset="0"/>
              </a:rPr>
              <a:t>Consumes more ram in the device </a:t>
            </a:r>
            <a:endParaRPr lang="en-US" dirty="0">
              <a:effectLst/>
              <a:latin typeface="+mj-lt"/>
              <a:ea typeface="Calibri" panose="020F0502020204030204" pitchFamily="34" charset="0"/>
              <a:cs typeface="Times New Roman" panose="02020603050405020304" pitchFamily="18" charset="0"/>
            </a:endParaRPr>
          </a:p>
          <a:p>
            <a:endParaRPr lang="en-IN" i="0" dirty="0">
              <a:effectLst/>
              <a:latin typeface="+mj-lt"/>
            </a:endParaRPr>
          </a:p>
        </p:txBody>
      </p:sp>
      <p:sp>
        <p:nvSpPr>
          <p:cNvPr id="4" name="Date Placeholder 3">
            <a:extLst>
              <a:ext uri="{FF2B5EF4-FFF2-40B4-BE49-F238E27FC236}">
                <a16:creationId xmlns:a16="http://schemas.microsoft.com/office/drawing/2014/main" id="{DDA94763-3706-4C54-97EE-5BC55317C979}"/>
              </a:ext>
            </a:extLst>
          </p:cNvPr>
          <p:cNvSpPr>
            <a:spLocks noGrp="1"/>
          </p:cNvSpPr>
          <p:nvPr>
            <p:ph type="dt" sz="half" idx="10"/>
          </p:nvPr>
        </p:nvSpPr>
        <p:spPr/>
        <p:txBody>
          <a:bodyPr/>
          <a:lstStyle/>
          <a:p>
            <a:fld id="{A2414E9F-A237-4082-B37B-D926ADB268EE}" type="datetime3">
              <a:rPr lang="en-US" smtClean="0"/>
              <a:pPr/>
              <a:t>30 April 2022</a:t>
            </a:fld>
            <a:endParaRPr lang="en-US"/>
          </a:p>
        </p:txBody>
      </p:sp>
      <p:sp>
        <p:nvSpPr>
          <p:cNvPr id="5" name="Footer Placeholder 4">
            <a:extLst>
              <a:ext uri="{FF2B5EF4-FFF2-40B4-BE49-F238E27FC236}">
                <a16:creationId xmlns:a16="http://schemas.microsoft.com/office/drawing/2014/main" id="{3F3B3E2D-E06F-4846-8912-EFF1211BF38F}"/>
              </a:ext>
            </a:extLst>
          </p:cNvPr>
          <p:cNvSpPr>
            <a:spLocks noGrp="1"/>
          </p:cNvSpPr>
          <p:nvPr>
            <p:ph type="ftr" sz="quarter" idx="11"/>
          </p:nvPr>
        </p:nvSpPr>
        <p:spPr/>
        <p:txBody>
          <a:bodyPr/>
          <a:lstStyle/>
          <a:p>
            <a:r>
              <a:rPr lang="en-US"/>
              <a:t>Department of CSE</a:t>
            </a:r>
          </a:p>
        </p:txBody>
      </p:sp>
      <p:sp>
        <p:nvSpPr>
          <p:cNvPr id="6" name="Slide Number Placeholder 5">
            <a:extLst>
              <a:ext uri="{FF2B5EF4-FFF2-40B4-BE49-F238E27FC236}">
                <a16:creationId xmlns:a16="http://schemas.microsoft.com/office/drawing/2014/main" id="{C929CF4C-3E48-42E4-B5B0-A514DE5C09E3}"/>
              </a:ext>
            </a:extLst>
          </p:cNvPr>
          <p:cNvSpPr>
            <a:spLocks noGrp="1"/>
          </p:cNvSpPr>
          <p:nvPr>
            <p:ph type="sldNum" sz="quarter" idx="12"/>
          </p:nvPr>
        </p:nvSpPr>
        <p:spPr/>
        <p:txBody>
          <a:bodyPr/>
          <a:lstStyle/>
          <a:p>
            <a:fld id="{7B28076C-CE04-4A00-BFAA-A90EA8355859}" type="slidenum">
              <a:rPr lang="en-US" smtClean="0"/>
              <a:pPr/>
              <a:t>42</a:t>
            </a:fld>
            <a:endParaRPr lang="en-US"/>
          </a:p>
        </p:txBody>
      </p:sp>
    </p:spTree>
    <p:extLst>
      <p:ext uri="{BB962C8B-B14F-4D97-AF65-F5344CB8AC3E}">
        <p14:creationId xmlns:p14="http://schemas.microsoft.com/office/powerpoint/2010/main" val="96395762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685CBE-063F-4312-BB92-80123CC49B50}"/>
              </a:ext>
            </a:extLst>
          </p:cNvPr>
          <p:cNvSpPr>
            <a:spLocks noGrp="1"/>
          </p:cNvSpPr>
          <p:nvPr>
            <p:ph type="title"/>
          </p:nvPr>
        </p:nvSpPr>
        <p:spPr>
          <a:xfrm>
            <a:off x="398586" y="228600"/>
            <a:ext cx="11793414" cy="929640"/>
          </a:xfrm>
        </p:spPr>
        <p:txBody>
          <a:bodyPr>
            <a:noAutofit/>
          </a:bodyPr>
          <a:lstStyle/>
          <a:p>
            <a:pPr algn="l"/>
            <a:r>
              <a:rPr lang="en-IN" sz="3600" b="1" spc="120" dirty="0">
                <a:solidFill>
                  <a:srgbClr val="C00000"/>
                </a:solidFill>
                <a:latin typeface="Arial" panose="020B0604020202020204" pitchFamily="34" charset="0"/>
                <a:cs typeface="Arial" panose="020B0604020202020204" pitchFamily="34" charset="0"/>
              </a:rPr>
              <a:t>How a normal windows user should suspect that he/she is attacked by a trojan</a:t>
            </a:r>
            <a:endParaRPr lang="en-US" sz="3600" dirty="0"/>
          </a:p>
        </p:txBody>
      </p:sp>
      <p:sp>
        <p:nvSpPr>
          <p:cNvPr id="3" name="Content Placeholder 2">
            <a:extLst>
              <a:ext uri="{FF2B5EF4-FFF2-40B4-BE49-F238E27FC236}">
                <a16:creationId xmlns:a16="http://schemas.microsoft.com/office/drawing/2014/main" id="{41E4941C-6CE3-4923-82C4-514F3A41DF24}"/>
              </a:ext>
            </a:extLst>
          </p:cNvPr>
          <p:cNvSpPr>
            <a:spLocks noGrp="1"/>
          </p:cNvSpPr>
          <p:nvPr>
            <p:ph idx="1"/>
          </p:nvPr>
        </p:nvSpPr>
        <p:spPr/>
        <p:txBody>
          <a:bodyPr/>
          <a:lstStyle/>
          <a:p>
            <a:pPr marL="0" marR="0">
              <a:lnSpc>
                <a:spcPct val="107000"/>
              </a:lnSpc>
              <a:spcBef>
                <a:spcPts val="0"/>
              </a:spcBef>
              <a:spcAft>
                <a:spcPts val="800"/>
              </a:spcAft>
            </a:pPr>
            <a:r>
              <a:rPr lang="en-US" dirty="0">
                <a:effectLst/>
                <a:latin typeface="+mj-lt"/>
                <a:ea typeface="Times New Roman" panose="02020603050405020304" pitchFamily="18" charset="0"/>
                <a:cs typeface="Times New Roman" panose="02020603050405020304" pitchFamily="18" charset="0"/>
              </a:rPr>
              <a:t>Automatically downloading files from browser</a:t>
            </a:r>
            <a:endParaRPr lang="en-US" dirty="0">
              <a:effectLst/>
              <a:latin typeface="+mj-lt"/>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dirty="0">
                <a:effectLst/>
                <a:latin typeface="+mj-lt"/>
                <a:ea typeface="Times New Roman" panose="02020603050405020304" pitchFamily="18" charset="0"/>
                <a:cs typeface="Times New Roman" panose="02020603050405020304" pitchFamily="18" charset="0"/>
              </a:rPr>
              <a:t>A lot of spam in your email</a:t>
            </a:r>
            <a:endParaRPr lang="en-US" dirty="0">
              <a:effectLst/>
              <a:latin typeface="+mj-lt"/>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dirty="0">
                <a:effectLst/>
                <a:latin typeface="+mj-lt"/>
                <a:ea typeface="Times New Roman" panose="02020603050405020304" pitchFamily="18" charset="0"/>
                <a:cs typeface="Times New Roman" panose="02020603050405020304" pitchFamily="18" charset="0"/>
              </a:rPr>
              <a:t>Problems with your laptop’s battery</a:t>
            </a:r>
            <a:endParaRPr lang="en-US" dirty="0">
              <a:effectLst/>
              <a:latin typeface="+mj-lt"/>
              <a:ea typeface="Calibri" panose="020F0502020204030204" pitchFamily="34" charset="0"/>
              <a:cs typeface="Times New Roman" panose="02020603050405020304" pitchFamily="18" charset="0"/>
            </a:endParaRPr>
          </a:p>
          <a:p>
            <a:endParaRPr lang="en-US" dirty="0"/>
          </a:p>
        </p:txBody>
      </p:sp>
      <p:sp>
        <p:nvSpPr>
          <p:cNvPr id="4" name="Date Placeholder 3">
            <a:extLst>
              <a:ext uri="{FF2B5EF4-FFF2-40B4-BE49-F238E27FC236}">
                <a16:creationId xmlns:a16="http://schemas.microsoft.com/office/drawing/2014/main" id="{7CB0CC7F-7884-4D43-A7FB-79F8FCC4BFB3}"/>
              </a:ext>
            </a:extLst>
          </p:cNvPr>
          <p:cNvSpPr>
            <a:spLocks noGrp="1"/>
          </p:cNvSpPr>
          <p:nvPr>
            <p:ph type="dt" sz="half" idx="10"/>
          </p:nvPr>
        </p:nvSpPr>
        <p:spPr/>
        <p:txBody>
          <a:bodyPr/>
          <a:lstStyle/>
          <a:p>
            <a:fld id="{A2414E9F-A237-4082-B37B-D926ADB268EE}" type="datetime3">
              <a:rPr lang="en-US" smtClean="0"/>
              <a:pPr/>
              <a:t>30 April 2022</a:t>
            </a:fld>
            <a:endParaRPr lang="en-US"/>
          </a:p>
        </p:txBody>
      </p:sp>
      <p:sp>
        <p:nvSpPr>
          <p:cNvPr id="5" name="Footer Placeholder 4">
            <a:extLst>
              <a:ext uri="{FF2B5EF4-FFF2-40B4-BE49-F238E27FC236}">
                <a16:creationId xmlns:a16="http://schemas.microsoft.com/office/drawing/2014/main" id="{745069A0-5077-4F03-A821-57AC8AE53A82}"/>
              </a:ext>
            </a:extLst>
          </p:cNvPr>
          <p:cNvSpPr>
            <a:spLocks noGrp="1"/>
          </p:cNvSpPr>
          <p:nvPr>
            <p:ph type="ftr" sz="quarter" idx="11"/>
          </p:nvPr>
        </p:nvSpPr>
        <p:spPr/>
        <p:txBody>
          <a:bodyPr/>
          <a:lstStyle/>
          <a:p>
            <a:r>
              <a:rPr lang="en-US"/>
              <a:t>Department of CSE</a:t>
            </a:r>
          </a:p>
        </p:txBody>
      </p:sp>
      <p:sp>
        <p:nvSpPr>
          <p:cNvPr id="6" name="Slide Number Placeholder 5">
            <a:extLst>
              <a:ext uri="{FF2B5EF4-FFF2-40B4-BE49-F238E27FC236}">
                <a16:creationId xmlns:a16="http://schemas.microsoft.com/office/drawing/2014/main" id="{4F356231-4D1A-4203-A732-ADE2A9429330}"/>
              </a:ext>
            </a:extLst>
          </p:cNvPr>
          <p:cNvSpPr>
            <a:spLocks noGrp="1"/>
          </p:cNvSpPr>
          <p:nvPr>
            <p:ph type="sldNum" sz="quarter" idx="12"/>
          </p:nvPr>
        </p:nvSpPr>
        <p:spPr/>
        <p:txBody>
          <a:bodyPr/>
          <a:lstStyle/>
          <a:p>
            <a:fld id="{7B28076C-CE04-4A00-BFAA-A90EA8355859}" type="slidenum">
              <a:rPr lang="en-US" smtClean="0"/>
              <a:pPr/>
              <a:t>43</a:t>
            </a:fld>
            <a:endParaRPr lang="en-US"/>
          </a:p>
        </p:txBody>
      </p:sp>
    </p:spTree>
    <p:extLst>
      <p:ext uri="{BB962C8B-B14F-4D97-AF65-F5344CB8AC3E}">
        <p14:creationId xmlns:p14="http://schemas.microsoft.com/office/powerpoint/2010/main" val="155697476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79D9E9-C8CD-4DFD-9798-BD3D64254BB0}"/>
              </a:ext>
            </a:extLst>
          </p:cNvPr>
          <p:cNvSpPr>
            <a:spLocks noGrp="1"/>
          </p:cNvSpPr>
          <p:nvPr>
            <p:ph type="title"/>
          </p:nvPr>
        </p:nvSpPr>
        <p:spPr/>
        <p:txBody>
          <a:bodyPr/>
          <a:lstStyle/>
          <a:p>
            <a:r>
              <a:rPr lang="en-IN" sz="4400" b="1" spc="130" dirty="0">
                <a:solidFill>
                  <a:srgbClr val="C00000"/>
                </a:solidFill>
                <a:latin typeface="Arial" panose="020B0604020202020204" pitchFamily="34" charset="0"/>
                <a:cs typeface="Arial" panose="020B0604020202020204" pitchFamily="34" charset="0"/>
              </a:rPr>
              <a:t>How an antivirus works</a:t>
            </a:r>
            <a:endParaRPr lang="en-US" dirty="0"/>
          </a:p>
        </p:txBody>
      </p:sp>
      <p:sp>
        <p:nvSpPr>
          <p:cNvPr id="3" name="Content Placeholder 2">
            <a:extLst>
              <a:ext uri="{FF2B5EF4-FFF2-40B4-BE49-F238E27FC236}">
                <a16:creationId xmlns:a16="http://schemas.microsoft.com/office/drawing/2014/main" id="{162ECD85-EA85-4069-A11B-77554186E73E}"/>
              </a:ext>
            </a:extLst>
          </p:cNvPr>
          <p:cNvSpPr>
            <a:spLocks noGrp="1"/>
          </p:cNvSpPr>
          <p:nvPr>
            <p:ph idx="1"/>
          </p:nvPr>
        </p:nvSpPr>
        <p:spPr>
          <a:xfrm>
            <a:off x="398587" y="1234441"/>
            <a:ext cx="11503853" cy="5121910"/>
          </a:xfrm>
        </p:spPr>
        <p:txBody>
          <a:bodyPr>
            <a:noAutofit/>
          </a:bodyPr>
          <a:lstStyle/>
          <a:p>
            <a:pPr marL="228600" marR="0">
              <a:lnSpc>
                <a:spcPct val="107000"/>
              </a:lnSpc>
              <a:spcBef>
                <a:spcPts val="0"/>
              </a:spcBef>
              <a:spcAft>
                <a:spcPts val="800"/>
              </a:spcAft>
              <a:tabLst>
                <a:tab pos="3733800" algn="l"/>
              </a:tabLst>
            </a:pPr>
            <a:r>
              <a:rPr lang="en-US" dirty="0">
                <a:solidFill>
                  <a:srgbClr val="000000"/>
                </a:solidFill>
                <a:effectLst/>
                <a:latin typeface="+mj-lt"/>
                <a:ea typeface="Calibri" panose="020F0502020204030204" pitchFamily="34" charset="0"/>
                <a:cs typeface="Times New Roman" panose="02020603050405020304" pitchFamily="18" charset="0"/>
              </a:rPr>
              <a:t>Antivirus is a kind of software used to prevent, scan, detect and delete viruses from a computer. Once installed, most antivirus software runs automatically in the background to provide real-time protection against virus attacks.</a:t>
            </a:r>
            <a:endParaRPr lang="en-US" dirty="0">
              <a:effectLst/>
              <a:latin typeface="+mj-lt"/>
              <a:ea typeface="Calibri" panose="020F0502020204030204" pitchFamily="34" charset="0"/>
              <a:cs typeface="Times New Roman" panose="02020603050405020304" pitchFamily="18" charset="0"/>
            </a:endParaRPr>
          </a:p>
          <a:p>
            <a:r>
              <a:rPr lang="en-US" dirty="0">
                <a:solidFill>
                  <a:srgbClr val="000000"/>
                </a:solidFill>
                <a:effectLst/>
                <a:latin typeface="+mj-lt"/>
                <a:ea typeface="Calibri" panose="020F0502020204030204" pitchFamily="34" charset="0"/>
              </a:rPr>
              <a:t>Antivirus software begins operating by checking your computer programs and files against a database of known types of malwares. Since new viruses are constantly </a:t>
            </a:r>
            <a:r>
              <a:rPr lang="en-US" dirty="0">
                <a:solidFill>
                  <a:srgbClr val="000000"/>
                </a:solidFill>
                <a:effectLst/>
                <a:latin typeface="+mj-lt"/>
                <a:ea typeface="Calibri" panose="020F0502020204030204" pitchFamily="34" charset="0"/>
                <a:cs typeface="Times New Roman" panose="02020603050405020304" pitchFamily="18" charset="0"/>
              </a:rPr>
              <a:t>created and distributed by hackers, it will also scan computers for the possibility of new or unknown type of malware threats.</a:t>
            </a:r>
            <a:endParaRPr lang="en-US" dirty="0">
              <a:effectLst/>
              <a:latin typeface="+mj-lt"/>
              <a:ea typeface="Calibri" panose="020F0502020204030204" pitchFamily="34" charset="0"/>
              <a:cs typeface="Times New Roman" panose="02020603050405020304" pitchFamily="18" charset="0"/>
            </a:endParaRPr>
          </a:p>
          <a:p>
            <a:endParaRPr lang="en-US" dirty="0">
              <a:latin typeface="+mj-lt"/>
            </a:endParaRPr>
          </a:p>
        </p:txBody>
      </p:sp>
      <p:sp>
        <p:nvSpPr>
          <p:cNvPr id="4" name="Date Placeholder 3">
            <a:extLst>
              <a:ext uri="{FF2B5EF4-FFF2-40B4-BE49-F238E27FC236}">
                <a16:creationId xmlns:a16="http://schemas.microsoft.com/office/drawing/2014/main" id="{E0770DF7-A0E6-4785-918E-3C90B33DEED8}"/>
              </a:ext>
            </a:extLst>
          </p:cNvPr>
          <p:cNvSpPr>
            <a:spLocks noGrp="1"/>
          </p:cNvSpPr>
          <p:nvPr>
            <p:ph type="dt" sz="half" idx="10"/>
          </p:nvPr>
        </p:nvSpPr>
        <p:spPr/>
        <p:txBody>
          <a:bodyPr/>
          <a:lstStyle/>
          <a:p>
            <a:fld id="{A2414E9F-A237-4082-B37B-D926ADB268EE}" type="datetime3">
              <a:rPr lang="en-US" smtClean="0"/>
              <a:pPr/>
              <a:t>30 April 2022</a:t>
            </a:fld>
            <a:endParaRPr lang="en-US"/>
          </a:p>
        </p:txBody>
      </p:sp>
      <p:sp>
        <p:nvSpPr>
          <p:cNvPr id="5" name="Footer Placeholder 4">
            <a:extLst>
              <a:ext uri="{FF2B5EF4-FFF2-40B4-BE49-F238E27FC236}">
                <a16:creationId xmlns:a16="http://schemas.microsoft.com/office/drawing/2014/main" id="{264FDC81-5056-4974-A31A-A49670CD68A9}"/>
              </a:ext>
            </a:extLst>
          </p:cNvPr>
          <p:cNvSpPr>
            <a:spLocks noGrp="1"/>
          </p:cNvSpPr>
          <p:nvPr>
            <p:ph type="ftr" sz="quarter" idx="11"/>
          </p:nvPr>
        </p:nvSpPr>
        <p:spPr/>
        <p:txBody>
          <a:bodyPr/>
          <a:lstStyle/>
          <a:p>
            <a:r>
              <a:rPr lang="en-US"/>
              <a:t>Department of CSE</a:t>
            </a:r>
          </a:p>
        </p:txBody>
      </p:sp>
      <p:sp>
        <p:nvSpPr>
          <p:cNvPr id="6" name="Slide Number Placeholder 5">
            <a:extLst>
              <a:ext uri="{FF2B5EF4-FFF2-40B4-BE49-F238E27FC236}">
                <a16:creationId xmlns:a16="http://schemas.microsoft.com/office/drawing/2014/main" id="{158FBE54-07D2-4C48-B542-21EBF8B5F96E}"/>
              </a:ext>
            </a:extLst>
          </p:cNvPr>
          <p:cNvSpPr>
            <a:spLocks noGrp="1"/>
          </p:cNvSpPr>
          <p:nvPr>
            <p:ph type="sldNum" sz="quarter" idx="12"/>
          </p:nvPr>
        </p:nvSpPr>
        <p:spPr/>
        <p:txBody>
          <a:bodyPr/>
          <a:lstStyle/>
          <a:p>
            <a:fld id="{7B28076C-CE04-4A00-BFAA-A90EA8355859}" type="slidenum">
              <a:rPr lang="en-US" smtClean="0"/>
              <a:pPr/>
              <a:t>44</a:t>
            </a:fld>
            <a:endParaRPr lang="en-US"/>
          </a:p>
        </p:txBody>
      </p:sp>
    </p:spTree>
    <p:extLst>
      <p:ext uri="{BB962C8B-B14F-4D97-AF65-F5344CB8AC3E}">
        <p14:creationId xmlns:p14="http://schemas.microsoft.com/office/powerpoint/2010/main" val="330283933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122A50-DF8B-4C7B-AFBE-E5263D12337C}"/>
              </a:ext>
            </a:extLst>
          </p:cNvPr>
          <p:cNvSpPr>
            <a:spLocks noGrp="1"/>
          </p:cNvSpPr>
          <p:nvPr>
            <p:ph type="title"/>
          </p:nvPr>
        </p:nvSpPr>
        <p:spPr/>
        <p:txBody>
          <a:bodyPr/>
          <a:lstStyle/>
          <a:p>
            <a:r>
              <a:rPr lang="en-IN" sz="4400" b="1" spc="130" dirty="0">
                <a:solidFill>
                  <a:srgbClr val="C00000"/>
                </a:solidFill>
                <a:latin typeface="Arial" panose="020B0604020202020204" pitchFamily="34" charset="0"/>
                <a:cs typeface="Arial" panose="020B0604020202020204" pitchFamily="34" charset="0"/>
              </a:rPr>
              <a:t>How an antivirus works</a:t>
            </a:r>
            <a:endParaRPr lang="en-US" dirty="0"/>
          </a:p>
        </p:txBody>
      </p:sp>
      <p:sp>
        <p:nvSpPr>
          <p:cNvPr id="3" name="Content Placeholder 2">
            <a:extLst>
              <a:ext uri="{FF2B5EF4-FFF2-40B4-BE49-F238E27FC236}">
                <a16:creationId xmlns:a16="http://schemas.microsoft.com/office/drawing/2014/main" id="{ED9C1F65-48CE-4630-AFDD-7687C210A5A3}"/>
              </a:ext>
            </a:extLst>
          </p:cNvPr>
          <p:cNvSpPr>
            <a:spLocks noGrp="1"/>
          </p:cNvSpPr>
          <p:nvPr>
            <p:ph idx="1"/>
          </p:nvPr>
        </p:nvSpPr>
        <p:spPr/>
        <p:txBody>
          <a:bodyPr/>
          <a:lstStyle/>
          <a:p>
            <a:pPr marL="0" indent="0">
              <a:buNone/>
            </a:pPr>
            <a:r>
              <a:rPr lang="en-US" dirty="0"/>
              <a:t> </a:t>
            </a:r>
          </a:p>
        </p:txBody>
      </p:sp>
      <p:sp>
        <p:nvSpPr>
          <p:cNvPr id="4" name="Date Placeholder 3">
            <a:extLst>
              <a:ext uri="{FF2B5EF4-FFF2-40B4-BE49-F238E27FC236}">
                <a16:creationId xmlns:a16="http://schemas.microsoft.com/office/drawing/2014/main" id="{CA582C9A-D560-44E1-8FB6-B7AB9CACB206}"/>
              </a:ext>
            </a:extLst>
          </p:cNvPr>
          <p:cNvSpPr>
            <a:spLocks noGrp="1"/>
          </p:cNvSpPr>
          <p:nvPr>
            <p:ph type="dt" sz="half" idx="10"/>
          </p:nvPr>
        </p:nvSpPr>
        <p:spPr/>
        <p:txBody>
          <a:bodyPr/>
          <a:lstStyle/>
          <a:p>
            <a:fld id="{A2414E9F-A237-4082-B37B-D926ADB268EE}" type="datetime3">
              <a:rPr lang="en-US" smtClean="0"/>
              <a:pPr/>
              <a:t>30 April 2022</a:t>
            </a:fld>
            <a:endParaRPr lang="en-US"/>
          </a:p>
        </p:txBody>
      </p:sp>
      <p:sp>
        <p:nvSpPr>
          <p:cNvPr id="5" name="Footer Placeholder 4">
            <a:extLst>
              <a:ext uri="{FF2B5EF4-FFF2-40B4-BE49-F238E27FC236}">
                <a16:creationId xmlns:a16="http://schemas.microsoft.com/office/drawing/2014/main" id="{B0868035-2538-4832-89CF-DD9BED9236BE}"/>
              </a:ext>
            </a:extLst>
          </p:cNvPr>
          <p:cNvSpPr>
            <a:spLocks noGrp="1"/>
          </p:cNvSpPr>
          <p:nvPr>
            <p:ph type="ftr" sz="quarter" idx="11"/>
          </p:nvPr>
        </p:nvSpPr>
        <p:spPr/>
        <p:txBody>
          <a:bodyPr/>
          <a:lstStyle/>
          <a:p>
            <a:r>
              <a:rPr lang="en-US"/>
              <a:t>Department of CSE</a:t>
            </a:r>
          </a:p>
        </p:txBody>
      </p:sp>
      <p:sp>
        <p:nvSpPr>
          <p:cNvPr id="6" name="Slide Number Placeholder 5">
            <a:extLst>
              <a:ext uri="{FF2B5EF4-FFF2-40B4-BE49-F238E27FC236}">
                <a16:creationId xmlns:a16="http://schemas.microsoft.com/office/drawing/2014/main" id="{F98D0D2B-B1C2-45F0-A077-1156AEED53B4}"/>
              </a:ext>
            </a:extLst>
          </p:cNvPr>
          <p:cNvSpPr>
            <a:spLocks noGrp="1"/>
          </p:cNvSpPr>
          <p:nvPr>
            <p:ph type="sldNum" sz="quarter" idx="12"/>
          </p:nvPr>
        </p:nvSpPr>
        <p:spPr/>
        <p:txBody>
          <a:bodyPr/>
          <a:lstStyle/>
          <a:p>
            <a:fld id="{7B28076C-CE04-4A00-BFAA-A90EA8355859}" type="slidenum">
              <a:rPr lang="en-US" smtClean="0"/>
              <a:pPr/>
              <a:t>45</a:t>
            </a:fld>
            <a:endParaRPr lang="en-US"/>
          </a:p>
        </p:txBody>
      </p:sp>
      <p:pic>
        <p:nvPicPr>
          <p:cNvPr id="8" name="Picture 7">
            <a:extLst>
              <a:ext uri="{FF2B5EF4-FFF2-40B4-BE49-F238E27FC236}">
                <a16:creationId xmlns:a16="http://schemas.microsoft.com/office/drawing/2014/main" id="{59BD3E39-02A3-4E5D-8CE9-1282C308BC91}"/>
              </a:ext>
            </a:extLst>
          </p:cNvPr>
          <p:cNvPicPr>
            <a:picLocks noChangeAspect="1"/>
          </p:cNvPicPr>
          <p:nvPr/>
        </p:nvPicPr>
        <p:blipFill>
          <a:blip r:embed="rId2"/>
          <a:stretch>
            <a:fillRect/>
          </a:stretch>
        </p:blipFill>
        <p:spPr>
          <a:xfrm>
            <a:off x="2790363" y="1497923"/>
            <a:ext cx="6611273" cy="4858428"/>
          </a:xfrm>
          <a:prstGeom prst="rect">
            <a:avLst/>
          </a:prstGeom>
        </p:spPr>
      </p:pic>
    </p:spTree>
    <p:extLst>
      <p:ext uri="{BB962C8B-B14F-4D97-AF65-F5344CB8AC3E}">
        <p14:creationId xmlns:p14="http://schemas.microsoft.com/office/powerpoint/2010/main" val="413964593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98687A-C2E8-4DD6-9ECF-9CDA74C0F2BD}"/>
              </a:ext>
            </a:extLst>
          </p:cNvPr>
          <p:cNvSpPr>
            <a:spLocks noGrp="1"/>
          </p:cNvSpPr>
          <p:nvPr>
            <p:ph type="title"/>
          </p:nvPr>
        </p:nvSpPr>
        <p:spPr/>
        <p:txBody>
          <a:bodyPr/>
          <a:lstStyle/>
          <a:p>
            <a:r>
              <a:rPr lang="en-IN" sz="4400" b="1" spc="130" dirty="0">
                <a:solidFill>
                  <a:srgbClr val="C00000"/>
                </a:solidFill>
                <a:latin typeface="Arial" panose="020B0604020202020204" pitchFamily="34" charset="0"/>
                <a:cs typeface="Arial" panose="020B0604020202020204" pitchFamily="34" charset="0"/>
              </a:rPr>
              <a:t>How an antivirus works</a:t>
            </a:r>
            <a:endParaRPr lang="en-US" dirty="0"/>
          </a:p>
        </p:txBody>
      </p:sp>
      <p:sp>
        <p:nvSpPr>
          <p:cNvPr id="3" name="Content Placeholder 2">
            <a:extLst>
              <a:ext uri="{FF2B5EF4-FFF2-40B4-BE49-F238E27FC236}">
                <a16:creationId xmlns:a16="http://schemas.microsoft.com/office/drawing/2014/main" id="{9D06ECFE-5256-43AF-AD37-3A720A80FACC}"/>
              </a:ext>
            </a:extLst>
          </p:cNvPr>
          <p:cNvSpPr>
            <a:spLocks noGrp="1"/>
          </p:cNvSpPr>
          <p:nvPr>
            <p:ph idx="1"/>
          </p:nvPr>
        </p:nvSpPr>
        <p:spPr/>
        <p:txBody>
          <a:bodyPr>
            <a:noAutofit/>
          </a:bodyPr>
          <a:lstStyle/>
          <a:p>
            <a:pPr marL="342900" marR="0" lvl="0" indent="-342900">
              <a:lnSpc>
                <a:spcPct val="107000"/>
              </a:lnSpc>
              <a:spcBef>
                <a:spcPts val="0"/>
              </a:spcBef>
              <a:spcAft>
                <a:spcPts val="800"/>
              </a:spcAft>
              <a:buFont typeface="Symbol" panose="05050102010706020507" pitchFamily="18" charset="2"/>
              <a:buChar char=""/>
              <a:tabLst>
                <a:tab pos="457200" algn="l"/>
                <a:tab pos="3733800" algn="l"/>
              </a:tabLst>
            </a:pPr>
            <a:r>
              <a:rPr lang="en-US" b="1" dirty="0">
                <a:effectLst/>
                <a:latin typeface="Calibri" panose="020F0502020204030204" pitchFamily="34" charset="0"/>
                <a:ea typeface="Calibri" panose="020F0502020204030204" pitchFamily="34" charset="0"/>
                <a:cs typeface="Calibri" panose="020F0502020204030204" pitchFamily="34" charset="0"/>
              </a:rPr>
              <a:t>Manual scanning</a:t>
            </a:r>
            <a:r>
              <a:rPr lang="en-US" dirty="0">
                <a:effectLst/>
                <a:latin typeface="Calibri" panose="020F0502020204030204" pitchFamily="34" charset="0"/>
                <a:ea typeface="Calibri" panose="020F0502020204030204" pitchFamily="34" charset="0"/>
                <a:cs typeface="Calibri" panose="020F0502020204030204" pitchFamily="34" charset="0"/>
              </a:rPr>
              <a:t>: Manual scanning means you can start a scan anytime you want.</a:t>
            </a:r>
          </a:p>
          <a:p>
            <a:pPr marL="342900" marR="0" lvl="0" indent="-342900">
              <a:lnSpc>
                <a:spcPct val="107000"/>
              </a:lnSpc>
              <a:spcBef>
                <a:spcPts val="0"/>
              </a:spcBef>
              <a:spcAft>
                <a:spcPts val="800"/>
              </a:spcAft>
              <a:buFont typeface="Symbol" panose="05050102010706020507" pitchFamily="18" charset="2"/>
              <a:buChar char=""/>
              <a:tabLst>
                <a:tab pos="457200" algn="l"/>
                <a:tab pos="3733800" algn="l"/>
              </a:tabLst>
            </a:pP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Font typeface="Symbol" panose="05050102010706020507" pitchFamily="18" charset="2"/>
              <a:buChar char=""/>
              <a:tabLst>
                <a:tab pos="457200" algn="l"/>
                <a:tab pos="3733800" algn="l"/>
              </a:tabLst>
            </a:pPr>
            <a:r>
              <a:rPr lang="en-US" b="1" dirty="0">
                <a:effectLst/>
                <a:latin typeface="Calibri" panose="020F0502020204030204" pitchFamily="34" charset="0"/>
                <a:ea typeface="Calibri" panose="020F0502020204030204" pitchFamily="34" charset="0"/>
                <a:cs typeface="Calibri" panose="020F0502020204030204" pitchFamily="34" charset="0"/>
              </a:rPr>
              <a:t>On-access scanning</a:t>
            </a:r>
            <a:r>
              <a:rPr lang="en-US" dirty="0">
                <a:effectLst/>
                <a:latin typeface="Calibri" panose="020F0502020204030204" pitchFamily="34" charset="0"/>
                <a:ea typeface="Calibri" panose="020F0502020204030204" pitchFamily="34" charset="0"/>
                <a:cs typeface="Calibri" panose="020F0502020204030204" pitchFamily="34" charset="0"/>
              </a:rPr>
              <a:t>: This type of scanning begins whenever you open the antivirus software, usually upon device startup. The advantage of on-access scanning is that it prevents you from forgetting to run a scan.</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mj-lt"/>
            </a:endParaRPr>
          </a:p>
        </p:txBody>
      </p:sp>
      <p:sp>
        <p:nvSpPr>
          <p:cNvPr id="4" name="Date Placeholder 3">
            <a:extLst>
              <a:ext uri="{FF2B5EF4-FFF2-40B4-BE49-F238E27FC236}">
                <a16:creationId xmlns:a16="http://schemas.microsoft.com/office/drawing/2014/main" id="{D5C47749-E1D0-4251-B1EE-F8B9CDAF259B}"/>
              </a:ext>
            </a:extLst>
          </p:cNvPr>
          <p:cNvSpPr>
            <a:spLocks noGrp="1"/>
          </p:cNvSpPr>
          <p:nvPr>
            <p:ph type="dt" sz="half" idx="10"/>
          </p:nvPr>
        </p:nvSpPr>
        <p:spPr/>
        <p:txBody>
          <a:bodyPr/>
          <a:lstStyle/>
          <a:p>
            <a:fld id="{A2414E9F-A237-4082-B37B-D926ADB268EE}" type="datetime3">
              <a:rPr lang="en-US" smtClean="0"/>
              <a:pPr/>
              <a:t>30 April 2022</a:t>
            </a:fld>
            <a:endParaRPr lang="en-US"/>
          </a:p>
        </p:txBody>
      </p:sp>
      <p:sp>
        <p:nvSpPr>
          <p:cNvPr id="5" name="Footer Placeholder 4">
            <a:extLst>
              <a:ext uri="{FF2B5EF4-FFF2-40B4-BE49-F238E27FC236}">
                <a16:creationId xmlns:a16="http://schemas.microsoft.com/office/drawing/2014/main" id="{31DD9A61-77F1-4029-A512-60AFC5A47092}"/>
              </a:ext>
            </a:extLst>
          </p:cNvPr>
          <p:cNvSpPr>
            <a:spLocks noGrp="1"/>
          </p:cNvSpPr>
          <p:nvPr>
            <p:ph type="ftr" sz="quarter" idx="11"/>
          </p:nvPr>
        </p:nvSpPr>
        <p:spPr/>
        <p:txBody>
          <a:bodyPr/>
          <a:lstStyle/>
          <a:p>
            <a:r>
              <a:rPr lang="en-US"/>
              <a:t>Department of CSE</a:t>
            </a:r>
          </a:p>
        </p:txBody>
      </p:sp>
      <p:sp>
        <p:nvSpPr>
          <p:cNvPr id="6" name="Slide Number Placeholder 5">
            <a:extLst>
              <a:ext uri="{FF2B5EF4-FFF2-40B4-BE49-F238E27FC236}">
                <a16:creationId xmlns:a16="http://schemas.microsoft.com/office/drawing/2014/main" id="{84958BE6-D235-4C10-A452-DFCE0A86B614}"/>
              </a:ext>
            </a:extLst>
          </p:cNvPr>
          <p:cNvSpPr>
            <a:spLocks noGrp="1"/>
          </p:cNvSpPr>
          <p:nvPr>
            <p:ph type="sldNum" sz="quarter" idx="12"/>
          </p:nvPr>
        </p:nvSpPr>
        <p:spPr/>
        <p:txBody>
          <a:bodyPr/>
          <a:lstStyle/>
          <a:p>
            <a:fld id="{7B28076C-CE04-4A00-BFAA-A90EA8355859}" type="slidenum">
              <a:rPr lang="en-US" smtClean="0"/>
              <a:pPr/>
              <a:t>46</a:t>
            </a:fld>
            <a:endParaRPr lang="en-US"/>
          </a:p>
        </p:txBody>
      </p:sp>
    </p:spTree>
    <p:extLst>
      <p:ext uri="{BB962C8B-B14F-4D97-AF65-F5344CB8AC3E}">
        <p14:creationId xmlns:p14="http://schemas.microsoft.com/office/powerpoint/2010/main" val="245092957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CB4E09-7003-4635-9555-8E9E667A87B3}"/>
              </a:ext>
            </a:extLst>
          </p:cNvPr>
          <p:cNvSpPr>
            <a:spLocks noGrp="1"/>
          </p:cNvSpPr>
          <p:nvPr>
            <p:ph type="title"/>
          </p:nvPr>
        </p:nvSpPr>
        <p:spPr/>
        <p:txBody>
          <a:bodyPr/>
          <a:lstStyle/>
          <a:p>
            <a:r>
              <a:rPr lang="en-IN" sz="4400" b="1" spc="130" dirty="0">
                <a:solidFill>
                  <a:srgbClr val="C00000"/>
                </a:solidFill>
                <a:latin typeface="Arial" panose="020B0604020202020204" pitchFamily="34" charset="0"/>
                <a:cs typeface="Arial" panose="020B0604020202020204" pitchFamily="34" charset="0"/>
              </a:rPr>
              <a:t>How an anti virus works</a:t>
            </a:r>
            <a:endParaRPr lang="en-US" dirty="0"/>
          </a:p>
        </p:txBody>
      </p:sp>
      <p:sp>
        <p:nvSpPr>
          <p:cNvPr id="3" name="Content Placeholder 2">
            <a:extLst>
              <a:ext uri="{FF2B5EF4-FFF2-40B4-BE49-F238E27FC236}">
                <a16:creationId xmlns:a16="http://schemas.microsoft.com/office/drawing/2014/main" id="{7FFE3226-3CAB-443B-99AB-BD2F9C1F850C}"/>
              </a:ext>
            </a:extLst>
          </p:cNvPr>
          <p:cNvSpPr>
            <a:spLocks noGrp="1"/>
          </p:cNvSpPr>
          <p:nvPr>
            <p:ph idx="1"/>
          </p:nvPr>
        </p:nvSpPr>
        <p:spPr>
          <a:xfrm>
            <a:off x="398587" y="1249681"/>
            <a:ext cx="11183813" cy="4876484"/>
          </a:xfrm>
        </p:spPr>
        <p:txBody>
          <a:bodyPr>
            <a:noAutofit/>
          </a:bodyPr>
          <a:lstStyle/>
          <a:p>
            <a:pPr marL="342900" marR="0" lvl="0" indent="-342900">
              <a:lnSpc>
                <a:spcPct val="107000"/>
              </a:lnSpc>
              <a:spcBef>
                <a:spcPts val="0"/>
              </a:spcBef>
              <a:spcAft>
                <a:spcPts val="800"/>
              </a:spcAft>
              <a:buFont typeface="Symbol" panose="05050102010706020507" pitchFamily="18" charset="2"/>
              <a:buChar char=""/>
              <a:tabLst>
                <a:tab pos="457200" algn="l"/>
                <a:tab pos="3733800" algn="l"/>
              </a:tabLst>
            </a:pPr>
            <a:r>
              <a:rPr lang="en-US" b="1" dirty="0">
                <a:effectLst/>
                <a:latin typeface="Calibri" panose="020F0502020204030204" pitchFamily="34" charset="0"/>
                <a:ea typeface="Calibri" panose="020F0502020204030204" pitchFamily="34" charset="0"/>
                <a:cs typeface="Calibri" panose="020F0502020204030204" pitchFamily="34" charset="0"/>
              </a:rPr>
              <a:t>Scheduled scans</a:t>
            </a:r>
            <a:r>
              <a:rPr lang="en-US" dirty="0">
                <a:effectLst/>
                <a:latin typeface="Calibri" panose="020F0502020204030204" pitchFamily="34" charset="0"/>
                <a:ea typeface="Calibri" panose="020F0502020204030204" pitchFamily="34" charset="0"/>
                <a:cs typeface="Calibri" panose="020F0502020204030204" pitchFamily="34" charset="0"/>
              </a:rPr>
              <a:t>: Some software gives you the option to schedule scans for regular times each day or week. Like on-access scans, scheduled scans are a handy way to make sure you remember to scan your device regularly.</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Font typeface="Symbol" panose="05050102010706020507" pitchFamily="18" charset="2"/>
              <a:buChar char=""/>
              <a:tabLst>
                <a:tab pos="457200" algn="l"/>
                <a:tab pos="3733800" algn="l"/>
              </a:tabLst>
            </a:pPr>
            <a:r>
              <a:rPr lang="en-US" b="1" dirty="0">
                <a:effectLst/>
                <a:latin typeface="Calibri" panose="020F0502020204030204" pitchFamily="34" charset="0"/>
                <a:ea typeface="Calibri" panose="020F0502020204030204" pitchFamily="34" charset="0"/>
                <a:cs typeface="Calibri" panose="020F0502020204030204" pitchFamily="34" charset="0"/>
              </a:rPr>
              <a:t>Quick scans</a:t>
            </a:r>
            <a:r>
              <a:rPr lang="en-US" dirty="0">
                <a:effectLst/>
                <a:latin typeface="Calibri" panose="020F0502020204030204" pitchFamily="34" charset="0"/>
                <a:ea typeface="Calibri" panose="020F0502020204030204" pitchFamily="34" charset="0"/>
                <a:cs typeface="Calibri" panose="020F0502020204030204" pitchFamily="34" charset="0"/>
              </a:rPr>
              <a:t>: Quick scans check commonly used areas of a device, such as temporary files, the operating system directory, and the computer memory. Because they don’t scan everything on your device, they typically take less than 30 minutes to complete.</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Date Placeholder 3">
            <a:extLst>
              <a:ext uri="{FF2B5EF4-FFF2-40B4-BE49-F238E27FC236}">
                <a16:creationId xmlns:a16="http://schemas.microsoft.com/office/drawing/2014/main" id="{12269F78-6697-4063-849D-8DDECB2E6F93}"/>
              </a:ext>
            </a:extLst>
          </p:cNvPr>
          <p:cNvSpPr>
            <a:spLocks noGrp="1"/>
          </p:cNvSpPr>
          <p:nvPr>
            <p:ph type="dt" sz="half" idx="10"/>
          </p:nvPr>
        </p:nvSpPr>
        <p:spPr/>
        <p:txBody>
          <a:bodyPr/>
          <a:lstStyle/>
          <a:p>
            <a:fld id="{A2414E9F-A237-4082-B37B-D926ADB268EE}" type="datetime3">
              <a:rPr lang="en-US" smtClean="0"/>
              <a:pPr/>
              <a:t>30 April 2022</a:t>
            </a:fld>
            <a:endParaRPr lang="en-US"/>
          </a:p>
        </p:txBody>
      </p:sp>
      <p:sp>
        <p:nvSpPr>
          <p:cNvPr id="5" name="Footer Placeholder 4">
            <a:extLst>
              <a:ext uri="{FF2B5EF4-FFF2-40B4-BE49-F238E27FC236}">
                <a16:creationId xmlns:a16="http://schemas.microsoft.com/office/drawing/2014/main" id="{18DCCC4E-77D7-4712-BB66-C20072FA76C9}"/>
              </a:ext>
            </a:extLst>
          </p:cNvPr>
          <p:cNvSpPr>
            <a:spLocks noGrp="1"/>
          </p:cNvSpPr>
          <p:nvPr>
            <p:ph type="ftr" sz="quarter" idx="11"/>
          </p:nvPr>
        </p:nvSpPr>
        <p:spPr/>
        <p:txBody>
          <a:bodyPr/>
          <a:lstStyle/>
          <a:p>
            <a:r>
              <a:rPr lang="en-US"/>
              <a:t>Department of CSE</a:t>
            </a:r>
          </a:p>
        </p:txBody>
      </p:sp>
      <p:sp>
        <p:nvSpPr>
          <p:cNvPr id="6" name="Slide Number Placeholder 5">
            <a:extLst>
              <a:ext uri="{FF2B5EF4-FFF2-40B4-BE49-F238E27FC236}">
                <a16:creationId xmlns:a16="http://schemas.microsoft.com/office/drawing/2014/main" id="{51E871CA-969E-4F00-B6CE-A80F51433114}"/>
              </a:ext>
            </a:extLst>
          </p:cNvPr>
          <p:cNvSpPr>
            <a:spLocks noGrp="1"/>
          </p:cNvSpPr>
          <p:nvPr>
            <p:ph type="sldNum" sz="quarter" idx="12"/>
          </p:nvPr>
        </p:nvSpPr>
        <p:spPr/>
        <p:txBody>
          <a:bodyPr/>
          <a:lstStyle/>
          <a:p>
            <a:fld id="{7B28076C-CE04-4A00-BFAA-A90EA8355859}" type="slidenum">
              <a:rPr lang="en-US" smtClean="0"/>
              <a:pPr/>
              <a:t>47</a:t>
            </a:fld>
            <a:endParaRPr lang="en-US"/>
          </a:p>
        </p:txBody>
      </p:sp>
    </p:spTree>
    <p:extLst>
      <p:ext uri="{BB962C8B-B14F-4D97-AF65-F5344CB8AC3E}">
        <p14:creationId xmlns:p14="http://schemas.microsoft.com/office/powerpoint/2010/main" val="97593018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D17FE-7B76-47AC-92B5-2B48EB8CB6B7}"/>
              </a:ext>
            </a:extLst>
          </p:cNvPr>
          <p:cNvSpPr>
            <a:spLocks noGrp="1"/>
          </p:cNvSpPr>
          <p:nvPr>
            <p:ph type="title"/>
          </p:nvPr>
        </p:nvSpPr>
        <p:spPr/>
        <p:txBody>
          <a:bodyPr/>
          <a:lstStyle/>
          <a:p>
            <a:r>
              <a:rPr lang="en-IN" sz="4400" b="1" spc="130" dirty="0">
                <a:solidFill>
                  <a:srgbClr val="C00000"/>
                </a:solidFill>
                <a:latin typeface="Arial" panose="020B0604020202020204" pitchFamily="34" charset="0"/>
                <a:cs typeface="Arial" panose="020B0604020202020204" pitchFamily="34" charset="0"/>
              </a:rPr>
              <a:t>How an anti virus works</a:t>
            </a:r>
            <a:endParaRPr lang="en-US" dirty="0"/>
          </a:p>
        </p:txBody>
      </p:sp>
      <p:sp>
        <p:nvSpPr>
          <p:cNvPr id="4" name="Date Placeholder 3">
            <a:extLst>
              <a:ext uri="{FF2B5EF4-FFF2-40B4-BE49-F238E27FC236}">
                <a16:creationId xmlns:a16="http://schemas.microsoft.com/office/drawing/2014/main" id="{08DA2481-1ED4-41D9-B348-0C2B187F13FC}"/>
              </a:ext>
            </a:extLst>
          </p:cNvPr>
          <p:cNvSpPr>
            <a:spLocks noGrp="1"/>
          </p:cNvSpPr>
          <p:nvPr>
            <p:ph type="dt" sz="half" idx="10"/>
          </p:nvPr>
        </p:nvSpPr>
        <p:spPr/>
        <p:txBody>
          <a:bodyPr/>
          <a:lstStyle/>
          <a:p>
            <a:fld id="{A2414E9F-A237-4082-B37B-D926ADB268EE}" type="datetime3">
              <a:rPr lang="en-US" smtClean="0"/>
              <a:pPr/>
              <a:t>30 April 2022</a:t>
            </a:fld>
            <a:endParaRPr lang="en-US"/>
          </a:p>
        </p:txBody>
      </p:sp>
      <p:sp>
        <p:nvSpPr>
          <p:cNvPr id="5" name="Footer Placeholder 4">
            <a:extLst>
              <a:ext uri="{FF2B5EF4-FFF2-40B4-BE49-F238E27FC236}">
                <a16:creationId xmlns:a16="http://schemas.microsoft.com/office/drawing/2014/main" id="{B86CFF6A-D5EC-4A39-B85F-0C07367C5B85}"/>
              </a:ext>
            </a:extLst>
          </p:cNvPr>
          <p:cNvSpPr>
            <a:spLocks noGrp="1"/>
          </p:cNvSpPr>
          <p:nvPr>
            <p:ph type="ftr" sz="quarter" idx="11"/>
          </p:nvPr>
        </p:nvSpPr>
        <p:spPr/>
        <p:txBody>
          <a:bodyPr/>
          <a:lstStyle/>
          <a:p>
            <a:r>
              <a:rPr lang="en-US"/>
              <a:t>Department of CSE</a:t>
            </a:r>
          </a:p>
        </p:txBody>
      </p:sp>
      <p:sp>
        <p:nvSpPr>
          <p:cNvPr id="6" name="Slide Number Placeholder 5">
            <a:extLst>
              <a:ext uri="{FF2B5EF4-FFF2-40B4-BE49-F238E27FC236}">
                <a16:creationId xmlns:a16="http://schemas.microsoft.com/office/drawing/2014/main" id="{B4EED1DA-5673-4CEE-99B9-D93A875C6470}"/>
              </a:ext>
            </a:extLst>
          </p:cNvPr>
          <p:cNvSpPr>
            <a:spLocks noGrp="1"/>
          </p:cNvSpPr>
          <p:nvPr>
            <p:ph type="sldNum" sz="quarter" idx="12"/>
          </p:nvPr>
        </p:nvSpPr>
        <p:spPr/>
        <p:txBody>
          <a:bodyPr/>
          <a:lstStyle/>
          <a:p>
            <a:fld id="{7B28076C-CE04-4A00-BFAA-A90EA8355859}" type="slidenum">
              <a:rPr lang="en-US" smtClean="0"/>
              <a:pPr/>
              <a:t>48</a:t>
            </a:fld>
            <a:endParaRPr lang="en-US"/>
          </a:p>
        </p:txBody>
      </p:sp>
      <p:pic>
        <p:nvPicPr>
          <p:cNvPr id="7" name="Content Placeholder 6">
            <a:extLst>
              <a:ext uri="{FF2B5EF4-FFF2-40B4-BE49-F238E27FC236}">
                <a16:creationId xmlns:a16="http://schemas.microsoft.com/office/drawing/2014/main" id="{34A04D86-1197-4060-98D4-741E796248D7}"/>
              </a:ext>
            </a:extLst>
          </p:cNvPr>
          <p:cNvPicPr>
            <a:picLocks noGrp="1" noChangeAspect="1"/>
          </p:cNvPicPr>
          <p:nvPr>
            <p:ph idx="1"/>
          </p:nvPr>
        </p:nvPicPr>
        <p:blipFill>
          <a:blip r:embed="rId2"/>
          <a:stretch>
            <a:fillRect/>
          </a:stretch>
        </p:blipFill>
        <p:spPr>
          <a:xfrm>
            <a:off x="550987" y="1242218"/>
            <a:ext cx="4142933" cy="5190333"/>
          </a:xfrm>
          <a:prstGeom prst="rect">
            <a:avLst/>
          </a:prstGeom>
        </p:spPr>
      </p:pic>
      <p:pic>
        <p:nvPicPr>
          <p:cNvPr id="8" name="Picture 7" descr="Norton Quick Scan Completed">
            <a:extLst>
              <a:ext uri="{FF2B5EF4-FFF2-40B4-BE49-F238E27FC236}">
                <a16:creationId xmlns:a16="http://schemas.microsoft.com/office/drawing/2014/main" id="{E1AF1432-E672-43CF-A6A8-A33CBFA7817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999893" y="1257457"/>
            <a:ext cx="6693084" cy="5175093"/>
          </a:xfrm>
          <a:prstGeom prst="rect">
            <a:avLst/>
          </a:prstGeom>
          <a:noFill/>
          <a:ln>
            <a:noFill/>
          </a:ln>
        </p:spPr>
      </p:pic>
    </p:spTree>
    <p:extLst>
      <p:ext uri="{BB962C8B-B14F-4D97-AF65-F5344CB8AC3E}">
        <p14:creationId xmlns:p14="http://schemas.microsoft.com/office/powerpoint/2010/main" val="169358577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0BEC7C-ED1A-4CE6-9462-2FD14777013E}"/>
              </a:ext>
            </a:extLst>
          </p:cNvPr>
          <p:cNvSpPr>
            <a:spLocks noGrp="1"/>
          </p:cNvSpPr>
          <p:nvPr>
            <p:ph type="title"/>
          </p:nvPr>
        </p:nvSpPr>
        <p:spPr/>
        <p:txBody>
          <a:bodyPr/>
          <a:lstStyle/>
          <a:p>
            <a:r>
              <a:rPr lang="en-US" dirty="0"/>
              <a:t>Architecture diagram</a:t>
            </a:r>
          </a:p>
        </p:txBody>
      </p:sp>
      <p:sp>
        <p:nvSpPr>
          <p:cNvPr id="4" name="Date Placeholder 3">
            <a:extLst>
              <a:ext uri="{FF2B5EF4-FFF2-40B4-BE49-F238E27FC236}">
                <a16:creationId xmlns:a16="http://schemas.microsoft.com/office/drawing/2014/main" id="{940CFD32-4451-48C1-9A57-FF72FA3DBAE0}"/>
              </a:ext>
            </a:extLst>
          </p:cNvPr>
          <p:cNvSpPr>
            <a:spLocks noGrp="1"/>
          </p:cNvSpPr>
          <p:nvPr>
            <p:ph type="dt" sz="half" idx="10"/>
          </p:nvPr>
        </p:nvSpPr>
        <p:spPr/>
        <p:txBody>
          <a:bodyPr/>
          <a:lstStyle/>
          <a:p>
            <a:fld id="{A2414E9F-A237-4082-B37B-D926ADB268EE}" type="datetime3">
              <a:rPr lang="en-US" smtClean="0"/>
              <a:pPr/>
              <a:t>30 April 2022</a:t>
            </a:fld>
            <a:endParaRPr lang="en-US"/>
          </a:p>
        </p:txBody>
      </p:sp>
      <p:sp>
        <p:nvSpPr>
          <p:cNvPr id="5" name="Footer Placeholder 4">
            <a:extLst>
              <a:ext uri="{FF2B5EF4-FFF2-40B4-BE49-F238E27FC236}">
                <a16:creationId xmlns:a16="http://schemas.microsoft.com/office/drawing/2014/main" id="{9A5C8E22-F1D8-4B4B-B9A7-2AE7628BFCFE}"/>
              </a:ext>
            </a:extLst>
          </p:cNvPr>
          <p:cNvSpPr>
            <a:spLocks noGrp="1"/>
          </p:cNvSpPr>
          <p:nvPr>
            <p:ph type="ftr" sz="quarter" idx="11"/>
          </p:nvPr>
        </p:nvSpPr>
        <p:spPr/>
        <p:txBody>
          <a:bodyPr/>
          <a:lstStyle/>
          <a:p>
            <a:r>
              <a:rPr lang="en-US"/>
              <a:t>Department of CSE</a:t>
            </a:r>
          </a:p>
        </p:txBody>
      </p:sp>
      <p:sp>
        <p:nvSpPr>
          <p:cNvPr id="6" name="Slide Number Placeholder 5">
            <a:extLst>
              <a:ext uri="{FF2B5EF4-FFF2-40B4-BE49-F238E27FC236}">
                <a16:creationId xmlns:a16="http://schemas.microsoft.com/office/drawing/2014/main" id="{48CB44E4-74D8-4517-9B85-B1E809FA6DFA}"/>
              </a:ext>
            </a:extLst>
          </p:cNvPr>
          <p:cNvSpPr>
            <a:spLocks noGrp="1"/>
          </p:cNvSpPr>
          <p:nvPr>
            <p:ph type="sldNum" sz="quarter" idx="12"/>
          </p:nvPr>
        </p:nvSpPr>
        <p:spPr/>
        <p:txBody>
          <a:bodyPr/>
          <a:lstStyle/>
          <a:p>
            <a:fld id="{7B28076C-CE04-4A00-BFAA-A90EA8355859}" type="slidenum">
              <a:rPr lang="en-US" smtClean="0"/>
              <a:pPr/>
              <a:t>49</a:t>
            </a:fld>
            <a:endParaRPr lang="en-US"/>
          </a:p>
        </p:txBody>
      </p:sp>
      <p:sp>
        <p:nvSpPr>
          <p:cNvPr id="7" name="Content Placeholder 6">
            <a:extLst>
              <a:ext uri="{FF2B5EF4-FFF2-40B4-BE49-F238E27FC236}">
                <a16:creationId xmlns:a16="http://schemas.microsoft.com/office/drawing/2014/main" id="{1730B285-03FA-476D-A2C7-33FEA2370E9F}"/>
              </a:ext>
            </a:extLst>
          </p:cNvPr>
          <p:cNvSpPr>
            <a:spLocks noGrp="1"/>
          </p:cNvSpPr>
          <p:nvPr>
            <p:ph idx="1"/>
          </p:nvPr>
        </p:nvSpPr>
        <p:spPr/>
        <p:txBody>
          <a:bodyPr/>
          <a:lstStyle/>
          <a:p>
            <a:pPr marL="0" indent="0">
              <a:buNone/>
            </a:pPr>
            <a:r>
              <a:rPr lang="en-US" dirty="0"/>
              <a:t> </a:t>
            </a:r>
          </a:p>
        </p:txBody>
      </p:sp>
      <p:pic>
        <p:nvPicPr>
          <p:cNvPr id="10" name="Picture 9">
            <a:extLst>
              <a:ext uri="{FF2B5EF4-FFF2-40B4-BE49-F238E27FC236}">
                <a16:creationId xmlns:a16="http://schemas.microsoft.com/office/drawing/2014/main" id="{C7E7F981-B7E2-47E0-8836-F85604015E10}"/>
              </a:ext>
            </a:extLst>
          </p:cNvPr>
          <p:cNvPicPr>
            <a:picLocks noChangeAspect="1"/>
          </p:cNvPicPr>
          <p:nvPr/>
        </p:nvPicPr>
        <p:blipFill rotWithShape="1">
          <a:blip r:embed="rId2"/>
          <a:srcRect b="4467"/>
          <a:stretch/>
        </p:blipFill>
        <p:spPr>
          <a:xfrm>
            <a:off x="2752258" y="1432794"/>
            <a:ext cx="6687483" cy="4923557"/>
          </a:xfrm>
          <a:prstGeom prst="rect">
            <a:avLst/>
          </a:prstGeom>
        </p:spPr>
      </p:pic>
    </p:spTree>
    <p:extLst>
      <p:ext uri="{BB962C8B-B14F-4D97-AF65-F5344CB8AC3E}">
        <p14:creationId xmlns:p14="http://schemas.microsoft.com/office/powerpoint/2010/main" val="23399975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Date Placeholder 6"/>
          <p:cNvSpPr>
            <a:spLocks noGrp="1"/>
          </p:cNvSpPr>
          <p:nvPr>
            <p:ph type="dt" sz="half" idx="10"/>
          </p:nvPr>
        </p:nvSpPr>
        <p:spPr/>
        <p:txBody>
          <a:bodyPr/>
          <a:lstStyle/>
          <a:p>
            <a:fld id="{A75E2FCA-C2E1-4F18-8725-C39FF27009E9}" type="datetime3">
              <a:rPr lang="en-US">
                <a:solidFill>
                  <a:prstClr val="black">
                    <a:tint val="75000"/>
                  </a:prstClr>
                </a:solidFill>
                <a:latin typeface="Calibri"/>
              </a:rPr>
              <a:pPr/>
              <a:t>30 April 2022</a:t>
            </a:fld>
            <a:endParaRPr lang="en-US">
              <a:solidFill>
                <a:prstClr val="black">
                  <a:tint val="75000"/>
                </a:prstClr>
              </a:solidFill>
              <a:latin typeface="Calibri"/>
            </a:endParaRPr>
          </a:p>
        </p:txBody>
      </p:sp>
      <p:sp>
        <p:nvSpPr>
          <p:cNvPr id="8" name="Footer Placeholder 7"/>
          <p:cNvSpPr>
            <a:spLocks noGrp="1"/>
          </p:cNvSpPr>
          <p:nvPr>
            <p:ph type="ftr" sz="quarter" idx="11"/>
          </p:nvPr>
        </p:nvSpPr>
        <p:spPr/>
        <p:txBody>
          <a:bodyPr/>
          <a:lstStyle/>
          <a:p>
            <a:r>
              <a:rPr lang="en-US">
                <a:solidFill>
                  <a:prstClr val="black">
                    <a:tint val="75000"/>
                  </a:prstClr>
                </a:solidFill>
                <a:latin typeface="Calibri"/>
              </a:rPr>
              <a:t>Department of CSE</a:t>
            </a:r>
          </a:p>
        </p:txBody>
      </p:sp>
      <p:sp>
        <p:nvSpPr>
          <p:cNvPr id="9" name="Slide Number Placeholder 8"/>
          <p:cNvSpPr>
            <a:spLocks noGrp="1"/>
          </p:cNvSpPr>
          <p:nvPr>
            <p:ph type="sldNum" sz="quarter" idx="12"/>
          </p:nvPr>
        </p:nvSpPr>
        <p:spPr/>
        <p:txBody>
          <a:bodyPr/>
          <a:lstStyle/>
          <a:p>
            <a:fld id="{7B28076C-CE04-4A00-BFAA-A90EA8355859}" type="slidenum">
              <a:rPr lang="en-US">
                <a:solidFill>
                  <a:prstClr val="black">
                    <a:tint val="75000"/>
                  </a:prstClr>
                </a:solidFill>
                <a:latin typeface="Calibri"/>
              </a:rPr>
              <a:pPr/>
              <a:t>5</a:t>
            </a:fld>
            <a:endParaRPr lang="en-US">
              <a:solidFill>
                <a:prstClr val="black">
                  <a:tint val="75000"/>
                </a:prstClr>
              </a:solidFill>
              <a:latin typeface="Calibri"/>
            </a:endParaRPr>
          </a:p>
        </p:txBody>
      </p:sp>
      <p:sp>
        <p:nvSpPr>
          <p:cNvPr id="10" name="Title 1"/>
          <p:cNvSpPr>
            <a:spLocks noGrp="1"/>
          </p:cNvSpPr>
          <p:nvPr>
            <p:ph type="title"/>
          </p:nvPr>
        </p:nvSpPr>
        <p:spPr>
          <a:xfrm>
            <a:off x="410817" y="136524"/>
            <a:ext cx="8521147" cy="1042919"/>
          </a:xfrm>
        </p:spPr>
        <p:txBody>
          <a:bodyPr>
            <a:normAutofit/>
          </a:bodyPr>
          <a:lstStyle/>
          <a:p>
            <a:pPr algn="l"/>
            <a:r>
              <a:rPr lang="en-US" dirty="0">
                <a:solidFill>
                  <a:srgbClr val="C00000"/>
                </a:solidFill>
                <a:latin typeface="Arial" pitchFamily="34" charset="0"/>
                <a:cs typeface="Arial" pitchFamily="34" charset="0"/>
              </a:rPr>
              <a:t>Objective</a:t>
            </a:r>
          </a:p>
        </p:txBody>
      </p:sp>
      <p:sp>
        <p:nvSpPr>
          <p:cNvPr id="11" name="Content Placeholder 2"/>
          <p:cNvSpPr>
            <a:spLocks noGrp="1"/>
          </p:cNvSpPr>
          <p:nvPr>
            <p:ph idx="1"/>
          </p:nvPr>
        </p:nvSpPr>
        <p:spPr>
          <a:xfrm>
            <a:off x="410817" y="1179442"/>
            <a:ext cx="11391977" cy="4605538"/>
          </a:xfrm>
        </p:spPr>
        <p:txBody>
          <a:bodyPr>
            <a:normAutofit/>
          </a:bodyPr>
          <a:lstStyle/>
          <a:p>
            <a:pPr>
              <a:lnSpc>
                <a:spcPct val="150000"/>
              </a:lnSpc>
            </a:pPr>
            <a:r>
              <a:rPr lang="en-US" sz="2800" b="1" dirty="0">
                <a:latin typeface="+mj-lt"/>
                <a:cs typeface="Arial" pitchFamily="34" charset="0"/>
              </a:rPr>
              <a:t>Project Objective:</a:t>
            </a:r>
          </a:p>
          <a:p>
            <a:pPr marL="0" indent="0" algn="just">
              <a:lnSpc>
                <a:spcPct val="150000"/>
              </a:lnSpc>
              <a:buNone/>
            </a:pPr>
            <a:endParaRPr lang="en-US" sz="2800" dirty="0">
              <a:latin typeface="+mj-lt"/>
              <a:cs typeface="Arial" panose="020B0604020202020204" pitchFamily="34" charset="0"/>
            </a:endParaRPr>
          </a:p>
          <a:p>
            <a:pPr algn="just"/>
            <a:r>
              <a:rPr lang="en-US" sz="2800" dirty="0">
                <a:latin typeface="+mj-lt"/>
                <a:cs typeface="Arial" panose="020B0604020202020204" pitchFamily="34" charset="0"/>
              </a:rPr>
              <a:t>The objective of this project to detect and prevent trojans using antivirus and to create awareness to users how a remote access trojan works and what it can do.</a:t>
            </a:r>
            <a:endParaRPr lang="en-US" sz="2800" dirty="0">
              <a:latin typeface="+mj-lt"/>
            </a:endParaRPr>
          </a:p>
        </p:txBody>
      </p:sp>
    </p:spTree>
    <p:extLst>
      <p:ext uri="{BB962C8B-B14F-4D97-AF65-F5344CB8AC3E}">
        <p14:creationId xmlns:p14="http://schemas.microsoft.com/office/powerpoint/2010/main" val="318597223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E784AA-1D99-4BE2-8F93-B988D694E1E2}"/>
              </a:ext>
            </a:extLst>
          </p:cNvPr>
          <p:cNvSpPr>
            <a:spLocks noGrp="1"/>
          </p:cNvSpPr>
          <p:nvPr>
            <p:ph type="title"/>
          </p:nvPr>
        </p:nvSpPr>
        <p:spPr>
          <a:xfrm>
            <a:off x="609600" y="160335"/>
            <a:ext cx="10774680" cy="1042824"/>
          </a:xfrm>
        </p:spPr>
        <p:txBody>
          <a:bodyPr>
            <a:noAutofit/>
          </a:bodyPr>
          <a:lstStyle/>
          <a:p>
            <a:pPr marR="0" lvl="0">
              <a:lnSpc>
                <a:spcPct val="107000"/>
              </a:lnSpc>
              <a:spcBef>
                <a:spcPts val="0"/>
              </a:spcBef>
              <a:spcAft>
                <a:spcPts val="800"/>
              </a:spcAft>
              <a:tabLst>
                <a:tab pos="3733800" algn="l"/>
              </a:tabLst>
            </a:pPr>
            <a:r>
              <a:rPr lang="en-US" sz="3600" b="1" dirty="0">
                <a:solidFill>
                  <a:srgbClr val="C00000"/>
                </a:solidFill>
                <a:effectLst/>
                <a:latin typeface="Arial" panose="020B0604020202020204" pitchFamily="34" charset="0"/>
                <a:ea typeface="Calibri" panose="020F0502020204030204" pitchFamily="34" charset="0"/>
                <a:cs typeface="Arial" panose="020B0604020202020204" pitchFamily="34" charset="0"/>
              </a:rPr>
              <a:t>How power full antivirus detects trojans and keyloggers?</a:t>
            </a:r>
          </a:p>
        </p:txBody>
      </p:sp>
      <p:sp>
        <p:nvSpPr>
          <p:cNvPr id="3" name="Content Placeholder 2">
            <a:extLst>
              <a:ext uri="{FF2B5EF4-FFF2-40B4-BE49-F238E27FC236}">
                <a16:creationId xmlns:a16="http://schemas.microsoft.com/office/drawing/2014/main" id="{F1248C2A-B957-4B6C-B4CF-F21DF98FB6E1}"/>
              </a:ext>
            </a:extLst>
          </p:cNvPr>
          <p:cNvSpPr>
            <a:spLocks noGrp="1"/>
          </p:cNvSpPr>
          <p:nvPr>
            <p:ph idx="1"/>
          </p:nvPr>
        </p:nvSpPr>
        <p:spPr>
          <a:xfrm>
            <a:off x="398587" y="1203159"/>
            <a:ext cx="11183813" cy="4923006"/>
          </a:xfrm>
        </p:spPr>
        <p:txBody>
          <a:bodyPr>
            <a:noAutofit/>
          </a:bodyPr>
          <a:lstStyle/>
          <a:p>
            <a:pPr>
              <a:lnSpc>
                <a:spcPct val="107000"/>
              </a:lnSpc>
              <a:spcBef>
                <a:spcPts val="0"/>
              </a:spcBef>
              <a:spcAft>
                <a:spcPts val="800"/>
              </a:spcAft>
              <a:tabLst>
                <a:tab pos="457200" algn="l"/>
                <a:tab pos="3733800" algn="l"/>
              </a:tabLst>
            </a:pPr>
            <a:endParaRPr lang="en-US" dirty="0">
              <a:effectLst/>
              <a:latin typeface="Calibri" panose="020F0502020204030204" pitchFamily="34" charset="0"/>
              <a:ea typeface="Calibri" panose="020F0502020204030204" pitchFamily="34" charset="0"/>
              <a:cs typeface="Calibri" panose="020F0502020204030204" pitchFamily="34" charset="0"/>
            </a:endParaRPr>
          </a:p>
          <a:p>
            <a:pPr marL="0" indent="0">
              <a:lnSpc>
                <a:spcPct val="107000"/>
              </a:lnSpc>
              <a:spcBef>
                <a:spcPts val="0"/>
              </a:spcBef>
              <a:spcAft>
                <a:spcPts val="800"/>
              </a:spcAft>
              <a:buNone/>
              <a:tabLst>
                <a:tab pos="457200" algn="l"/>
                <a:tab pos="3733800" algn="l"/>
              </a:tabLst>
            </a:pPr>
            <a:r>
              <a:rPr lang="en-US" dirty="0">
                <a:effectLst/>
                <a:latin typeface="Calibri" panose="020F0502020204030204" pitchFamily="34" charset="0"/>
                <a:ea typeface="Calibri" panose="020F0502020204030204" pitchFamily="34" charset="0"/>
                <a:cs typeface="Calibri" panose="020F0502020204030204" pitchFamily="34" charset="0"/>
              </a:rPr>
              <a:t>There are a few ways that your antivirus can detect a Trojan:</a:t>
            </a:r>
          </a:p>
          <a:p>
            <a:pPr>
              <a:lnSpc>
                <a:spcPct val="107000"/>
              </a:lnSpc>
              <a:spcBef>
                <a:spcPts val="0"/>
              </a:spcBef>
              <a:spcAft>
                <a:spcPts val="800"/>
              </a:spcAft>
              <a:tabLst>
                <a:tab pos="457200" algn="l"/>
                <a:tab pos="3733800" algn="l"/>
              </a:tabLst>
            </a:pPr>
            <a:r>
              <a:rPr lang="en-US" b="1" dirty="0">
                <a:effectLst/>
                <a:latin typeface="Calibri" panose="020F0502020204030204" pitchFamily="34" charset="0"/>
                <a:ea typeface="Calibri" panose="020F0502020204030204" pitchFamily="34" charset="0"/>
                <a:cs typeface="Calibri" panose="020F0502020204030204" pitchFamily="34" charset="0"/>
              </a:rPr>
              <a:t>Signature-based detection :- </a:t>
            </a:r>
            <a:r>
              <a:rPr lang="en-US" dirty="0">
                <a:effectLst/>
                <a:latin typeface="Calibri" panose="020F0502020204030204" pitchFamily="34" charset="0"/>
                <a:ea typeface="Calibri" panose="020F0502020204030204" pitchFamily="34" charset="0"/>
                <a:cs typeface="Calibri" panose="020F0502020204030204" pitchFamily="34" charset="0"/>
              </a:rPr>
              <a:t>Every program has a signature. A signature is nothing more than a binary pattern. When an antivirus scans a file you downloaded, it looks at its signature and compares it against an extensive database of virus signatures. If it is a known malicious signature, it will warn you immediately.</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latin typeface="+mj-lt"/>
            </a:endParaRPr>
          </a:p>
        </p:txBody>
      </p:sp>
      <p:sp>
        <p:nvSpPr>
          <p:cNvPr id="4" name="Date Placeholder 3">
            <a:extLst>
              <a:ext uri="{FF2B5EF4-FFF2-40B4-BE49-F238E27FC236}">
                <a16:creationId xmlns:a16="http://schemas.microsoft.com/office/drawing/2014/main" id="{45FCBC60-8CC0-4616-B581-5EF61D4EBADA}"/>
              </a:ext>
            </a:extLst>
          </p:cNvPr>
          <p:cNvSpPr>
            <a:spLocks noGrp="1"/>
          </p:cNvSpPr>
          <p:nvPr>
            <p:ph type="dt" sz="half" idx="10"/>
          </p:nvPr>
        </p:nvSpPr>
        <p:spPr/>
        <p:txBody>
          <a:bodyPr/>
          <a:lstStyle/>
          <a:p>
            <a:fld id="{A2414E9F-A237-4082-B37B-D926ADB268EE}" type="datetime3">
              <a:rPr lang="en-US" smtClean="0"/>
              <a:pPr/>
              <a:t>30 April 2022</a:t>
            </a:fld>
            <a:endParaRPr lang="en-US"/>
          </a:p>
        </p:txBody>
      </p:sp>
      <p:sp>
        <p:nvSpPr>
          <p:cNvPr id="5" name="Footer Placeholder 4">
            <a:extLst>
              <a:ext uri="{FF2B5EF4-FFF2-40B4-BE49-F238E27FC236}">
                <a16:creationId xmlns:a16="http://schemas.microsoft.com/office/drawing/2014/main" id="{A26A8E22-0385-4D01-8765-59583F2BED3C}"/>
              </a:ext>
            </a:extLst>
          </p:cNvPr>
          <p:cNvSpPr>
            <a:spLocks noGrp="1"/>
          </p:cNvSpPr>
          <p:nvPr>
            <p:ph type="ftr" sz="quarter" idx="11"/>
          </p:nvPr>
        </p:nvSpPr>
        <p:spPr/>
        <p:txBody>
          <a:bodyPr/>
          <a:lstStyle/>
          <a:p>
            <a:r>
              <a:rPr lang="en-US"/>
              <a:t>Department of CSE</a:t>
            </a:r>
          </a:p>
        </p:txBody>
      </p:sp>
      <p:sp>
        <p:nvSpPr>
          <p:cNvPr id="6" name="Slide Number Placeholder 5">
            <a:extLst>
              <a:ext uri="{FF2B5EF4-FFF2-40B4-BE49-F238E27FC236}">
                <a16:creationId xmlns:a16="http://schemas.microsoft.com/office/drawing/2014/main" id="{82774B33-851F-4033-B04D-5E2D9DAB2DE1}"/>
              </a:ext>
            </a:extLst>
          </p:cNvPr>
          <p:cNvSpPr>
            <a:spLocks noGrp="1"/>
          </p:cNvSpPr>
          <p:nvPr>
            <p:ph type="sldNum" sz="quarter" idx="12"/>
          </p:nvPr>
        </p:nvSpPr>
        <p:spPr/>
        <p:txBody>
          <a:bodyPr/>
          <a:lstStyle/>
          <a:p>
            <a:fld id="{7B28076C-CE04-4A00-BFAA-A90EA8355859}" type="slidenum">
              <a:rPr lang="en-US" smtClean="0"/>
              <a:pPr/>
              <a:t>50</a:t>
            </a:fld>
            <a:endParaRPr lang="en-US"/>
          </a:p>
        </p:txBody>
      </p:sp>
    </p:spTree>
    <p:extLst>
      <p:ext uri="{BB962C8B-B14F-4D97-AF65-F5344CB8AC3E}">
        <p14:creationId xmlns:p14="http://schemas.microsoft.com/office/powerpoint/2010/main" val="221186991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762C0-F1FF-483B-9A7D-2957FFCCC9C9}"/>
              </a:ext>
            </a:extLst>
          </p:cNvPr>
          <p:cNvSpPr>
            <a:spLocks noGrp="1"/>
          </p:cNvSpPr>
          <p:nvPr>
            <p:ph type="title"/>
          </p:nvPr>
        </p:nvSpPr>
        <p:spPr>
          <a:xfrm>
            <a:off x="398586" y="228600"/>
            <a:ext cx="11394825" cy="883920"/>
          </a:xfrm>
        </p:spPr>
        <p:txBody>
          <a:bodyPr>
            <a:noAutofit/>
          </a:bodyPr>
          <a:lstStyle/>
          <a:p>
            <a:r>
              <a:rPr lang="en-US" sz="3600" b="1" dirty="0">
                <a:solidFill>
                  <a:srgbClr val="C00000"/>
                </a:solidFill>
                <a:effectLst/>
                <a:latin typeface="Arial" panose="020B0604020202020204" pitchFamily="34" charset="0"/>
                <a:ea typeface="Calibri" panose="020F0502020204030204" pitchFamily="34" charset="0"/>
                <a:cs typeface="Arial" panose="020B0604020202020204" pitchFamily="34" charset="0"/>
              </a:rPr>
              <a:t>How power full antivirus detects trojans and keyloggers?</a:t>
            </a:r>
            <a:endParaRPr lang="en-US" sz="3600" b="1" dirty="0"/>
          </a:p>
        </p:txBody>
      </p:sp>
      <p:sp>
        <p:nvSpPr>
          <p:cNvPr id="3" name="Content Placeholder 2">
            <a:extLst>
              <a:ext uri="{FF2B5EF4-FFF2-40B4-BE49-F238E27FC236}">
                <a16:creationId xmlns:a16="http://schemas.microsoft.com/office/drawing/2014/main" id="{A63C4BA6-E6A9-49B0-BA62-362004376C54}"/>
              </a:ext>
            </a:extLst>
          </p:cNvPr>
          <p:cNvSpPr>
            <a:spLocks noGrp="1"/>
          </p:cNvSpPr>
          <p:nvPr>
            <p:ph idx="1"/>
          </p:nvPr>
        </p:nvSpPr>
        <p:spPr>
          <a:xfrm>
            <a:off x="398587" y="1112520"/>
            <a:ext cx="11394826" cy="5243831"/>
          </a:xfrm>
        </p:spPr>
        <p:txBody>
          <a:bodyPr>
            <a:noAutofit/>
          </a:bodyPr>
          <a:lstStyle/>
          <a:p>
            <a:pPr>
              <a:lnSpc>
                <a:spcPct val="107000"/>
              </a:lnSpc>
              <a:spcBef>
                <a:spcPts val="0"/>
              </a:spcBef>
              <a:spcAft>
                <a:spcPts val="800"/>
              </a:spcAft>
              <a:tabLst>
                <a:tab pos="457200" algn="l"/>
                <a:tab pos="3733800" algn="l"/>
              </a:tabLst>
            </a:pPr>
            <a:r>
              <a:rPr lang="en-US" b="1" dirty="0">
                <a:effectLst/>
                <a:latin typeface="Calibri" panose="020F0502020204030204" pitchFamily="34" charset="0"/>
                <a:ea typeface="Calibri" panose="020F0502020204030204" pitchFamily="34" charset="0"/>
                <a:cs typeface="Calibri" panose="020F0502020204030204" pitchFamily="34" charset="0"/>
              </a:rPr>
              <a:t>Heuristic-based detection :- </a:t>
            </a:r>
            <a:r>
              <a:rPr lang="en-US" dirty="0">
                <a:effectLst/>
                <a:latin typeface="Calibri" panose="020F0502020204030204" pitchFamily="34" charset="0"/>
                <a:ea typeface="Calibri" panose="020F0502020204030204" pitchFamily="34" charset="0"/>
                <a:cs typeface="Calibri" panose="020F0502020204030204" pitchFamily="34" charset="0"/>
              </a:rPr>
              <a:t>Analyzes behavior and patterns of code to see if your file or program is infected. Any Suspicious </a:t>
            </a:r>
            <a:r>
              <a:rPr lang="en-US" dirty="0">
                <a:latin typeface="Calibri" panose="020F0502020204030204" pitchFamily="34" charset="0"/>
                <a:ea typeface="Calibri" panose="020F0502020204030204" pitchFamily="34" charset="0"/>
                <a:cs typeface="Calibri" panose="020F0502020204030204" pitchFamily="34" charset="0"/>
              </a:rPr>
              <a:t>cod</a:t>
            </a:r>
            <a:r>
              <a:rPr lang="en-US" dirty="0">
                <a:effectLst/>
                <a:latin typeface="Calibri" panose="020F0502020204030204" pitchFamily="34" charset="0"/>
                <a:ea typeface="Calibri" panose="020F0502020204030204" pitchFamily="34" charset="0"/>
                <a:cs typeface="Calibri" panose="020F0502020204030204" pitchFamily="34" charset="0"/>
              </a:rPr>
              <a:t>e is run in a runtime virtual environment to test it more. This method can find new viruses that are not in your antivirus database.</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Bef>
                <a:spcPts val="0"/>
              </a:spcBef>
              <a:spcAft>
                <a:spcPts val="800"/>
              </a:spcAft>
              <a:tabLst>
                <a:tab pos="457200" algn="l"/>
                <a:tab pos="3733800" algn="l"/>
              </a:tabLst>
            </a:pPr>
            <a:r>
              <a:rPr lang="en-US" b="1" dirty="0">
                <a:effectLst/>
                <a:latin typeface="Calibri" panose="020F0502020204030204" pitchFamily="34" charset="0"/>
                <a:ea typeface="Calibri" panose="020F0502020204030204" pitchFamily="34" charset="0"/>
                <a:cs typeface="Calibri" panose="020F0502020204030204" pitchFamily="34" charset="0"/>
              </a:rPr>
              <a:t>Behavioral-based detection :- </a:t>
            </a:r>
            <a:r>
              <a:rPr lang="en-US" dirty="0">
                <a:effectLst/>
                <a:latin typeface="Calibri" panose="020F0502020204030204" pitchFamily="34" charset="0"/>
                <a:ea typeface="Calibri" panose="020F0502020204030204" pitchFamily="34" charset="0"/>
                <a:cs typeface="Calibri" panose="020F0502020204030204" pitchFamily="34" charset="0"/>
              </a:rPr>
              <a:t>Your antivirus is continually looking at your pc. If one of your programs behaves weirdly and is doing harmful things and asking for more read and write permissions, your antivirus will see that and let you know.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Date Placeholder 3">
            <a:extLst>
              <a:ext uri="{FF2B5EF4-FFF2-40B4-BE49-F238E27FC236}">
                <a16:creationId xmlns:a16="http://schemas.microsoft.com/office/drawing/2014/main" id="{9614431B-BFF8-4B19-B9FA-07F06C3D096B}"/>
              </a:ext>
            </a:extLst>
          </p:cNvPr>
          <p:cNvSpPr>
            <a:spLocks noGrp="1"/>
          </p:cNvSpPr>
          <p:nvPr>
            <p:ph type="dt" sz="half" idx="10"/>
          </p:nvPr>
        </p:nvSpPr>
        <p:spPr/>
        <p:txBody>
          <a:bodyPr/>
          <a:lstStyle/>
          <a:p>
            <a:fld id="{A2414E9F-A237-4082-B37B-D926ADB268EE}" type="datetime3">
              <a:rPr lang="en-US" smtClean="0"/>
              <a:pPr/>
              <a:t>30 April 2022</a:t>
            </a:fld>
            <a:endParaRPr lang="en-US"/>
          </a:p>
        </p:txBody>
      </p:sp>
      <p:sp>
        <p:nvSpPr>
          <p:cNvPr id="5" name="Footer Placeholder 4">
            <a:extLst>
              <a:ext uri="{FF2B5EF4-FFF2-40B4-BE49-F238E27FC236}">
                <a16:creationId xmlns:a16="http://schemas.microsoft.com/office/drawing/2014/main" id="{34716252-1A31-436F-9FFB-7EDE70C8110B}"/>
              </a:ext>
            </a:extLst>
          </p:cNvPr>
          <p:cNvSpPr>
            <a:spLocks noGrp="1"/>
          </p:cNvSpPr>
          <p:nvPr>
            <p:ph type="ftr" sz="quarter" idx="11"/>
          </p:nvPr>
        </p:nvSpPr>
        <p:spPr/>
        <p:txBody>
          <a:bodyPr/>
          <a:lstStyle/>
          <a:p>
            <a:r>
              <a:rPr lang="en-US"/>
              <a:t>Department of CSE</a:t>
            </a:r>
          </a:p>
        </p:txBody>
      </p:sp>
      <p:sp>
        <p:nvSpPr>
          <p:cNvPr id="6" name="Slide Number Placeholder 5">
            <a:extLst>
              <a:ext uri="{FF2B5EF4-FFF2-40B4-BE49-F238E27FC236}">
                <a16:creationId xmlns:a16="http://schemas.microsoft.com/office/drawing/2014/main" id="{13E223D9-1354-422F-A0CF-C0E5AE8F793D}"/>
              </a:ext>
            </a:extLst>
          </p:cNvPr>
          <p:cNvSpPr>
            <a:spLocks noGrp="1"/>
          </p:cNvSpPr>
          <p:nvPr>
            <p:ph type="sldNum" sz="quarter" idx="12"/>
          </p:nvPr>
        </p:nvSpPr>
        <p:spPr/>
        <p:txBody>
          <a:bodyPr/>
          <a:lstStyle/>
          <a:p>
            <a:fld id="{7B28076C-CE04-4A00-BFAA-A90EA8355859}" type="slidenum">
              <a:rPr lang="en-US" smtClean="0"/>
              <a:pPr/>
              <a:t>51</a:t>
            </a:fld>
            <a:endParaRPr lang="en-US"/>
          </a:p>
        </p:txBody>
      </p:sp>
    </p:spTree>
    <p:extLst>
      <p:ext uri="{BB962C8B-B14F-4D97-AF65-F5344CB8AC3E}">
        <p14:creationId xmlns:p14="http://schemas.microsoft.com/office/powerpoint/2010/main" val="40979549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5440D2-BCE8-4E86-A862-F7720DC1E258}"/>
              </a:ext>
            </a:extLst>
          </p:cNvPr>
          <p:cNvSpPr>
            <a:spLocks noGrp="1"/>
          </p:cNvSpPr>
          <p:nvPr>
            <p:ph type="title"/>
          </p:nvPr>
        </p:nvSpPr>
        <p:spPr>
          <a:xfrm>
            <a:off x="398586" y="228600"/>
            <a:ext cx="11320973" cy="928368"/>
          </a:xfrm>
        </p:spPr>
        <p:txBody>
          <a:bodyPr>
            <a:normAutofit fontScale="90000"/>
          </a:bodyPr>
          <a:lstStyle/>
          <a:p>
            <a:r>
              <a:rPr lang="en-US" sz="4400" b="1" dirty="0">
                <a:solidFill>
                  <a:srgbClr val="C00000"/>
                </a:solidFill>
                <a:effectLst/>
                <a:latin typeface="Arial" panose="020B0604020202020204" pitchFamily="34" charset="0"/>
                <a:ea typeface="Calibri" panose="020F0502020204030204" pitchFamily="34" charset="0"/>
                <a:cs typeface="Arial" panose="020B0604020202020204" pitchFamily="34" charset="0"/>
              </a:rPr>
              <a:t>How power full antivirus detects trojans and keyloggers?</a:t>
            </a:r>
            <a:endParaRPr lang="en-US" b="1" dirty="0"/>
          </a:p>
        </p:txBody>
      </p:sp>
      <p:sp>
        <p:nvSpPr>
          <p:cNvPr id="3" name="Content Placeholder 2">
            <a:extLst>
              <a:ext uri="{FF2B5EF4-FFF2-40B4-BE49-F238E27FC236}">
                <a16:creationId xmlns:a16="http://schemas.microsoft.com/office/drawing/2014/main" id="{DA3BCB91-E92A-46AD-910E-2E875E831FD9}"/>
              </a:ext>
            </a:extLst>
          </p:cNvPr>
          <p:cNvSpPr>
            <a:spLocks noGrp="1"/>
          </p:cNvSpPr>
          <p:nvPr>
            <p:ph idx="1"/>
          </p:nvPr>
        </p:nvSpPr>
        <p:spPr>
          <a:xfrm>
            <a:off x="398587" y="1264920"/>
            <a:ext cx="11183813" cy="4983479"/>
          </a:xfrm>
        </p:spPr>
        <p:txBody>
          <a:bodyPr>
            <a:noAutofit/>
          </a:bodyPr>
          <a:lstStyle/>
          <a:p>
            <a:pPr marL="342900" marR="0" lvl="0" indent="-342900">
              <a:lnSpc>
                <a:spcPct val="107000"/>
              </a:lnSpc>
              <a:spcBef>
                <a:spcPts val="0"/>
              </a:spcBef>
              <a:spcAft>
                <a:spcPts val="800"/>
              </a:spcAft>
              <a:buFont typeface="Symbol" panose="05050102010706020507" pitchFamily="18" charset="2"/>
              <a:buChar char=""/>
              <a:tabLst>
                <a:tab pos="457200" algn="l"/>
                <a:tab pos="3733800" algn="l"/>
              </a:tabLst>
            </a:pPr>
            <a:r>
              <a:rPr lang="en-US" b="1" dirty="0">
                <a:effectLst/>
                <a:latin typeface="Calibri" panose="020F0502020204030204" pitchFamily="34" charset="0"/>
                <a:ea typeface="Calibri" panose="020F0502020204030204" pitchFamily="34" charset="0"/>
                <a:cs typeface="Calibri" panose="020F0502020204030204" pitchFamily="34" charset="0"/>
              </a:rPr>
              <a:t>Sandbox detection</a:t>
            </a:r>
            <a:r>
              <a:rPr lang="en-US" dirty="0">
                <a:effectLst/>
                <a:latin typeface="Calibri" panose="020F0502020204030204" pitchFamily="34" charset="0"/>
                <a:ea typeface="Calibri" panose="020F0502020204030204" pitchFamily="34" charset="0"/>
                <a:cs typeface="Calibri" panose="020F0502020204030204" pitchFamily="34" charset="0"/>
              </a:rPr>
              <a:t> :- If your antivirus doesn’t know for sure if a program or file has a virus and it suspects something, it will run it in a sandbox. Similar to behavioral-based detection, Sandbox detection will let your file run in a virtual machine and see how it behaves.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Font typeface="Symbol" panose="05050102010706020507" pitchFamily="18" charset="2"/>
              <a:buChar char=""/>
              <a:tabLst>
                <a:tab pos="457200" algn="l"/>
                <a:tab pos="3733800" algn="l"/>
              </a:tabLst>
            </a:pPr>
            <a:r>
              <a:rPr lang="en-US" dirty="0">
                <a:effectLst/>
                <a:latin typeface="Calibri" panose="020F0502020204030204" pitchFamily="34" charset="0"/>
                <a:ea typeface="Calibri" panose="020F0502020204030204" pitchFamily="34" charset="0"/>
                <a:cs typeface="Calibri" panose="020F0502020204030204" pitchFamily="34" charset="0"/>
              </a:rPr>
              <a:t>Analyzing system crashes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Font typeface="Symbol" panose="05050102010706020507" pitchFamily="18" charset="2"/>
              <a:buChar char=""/>
              <a:tabLst>
                <a:tab pos="457200" algn="l"/>
                <a:tab pos="3733800" algn="l"/>
              </a:tabLst>
            </a:pPr>
            <a:r>
              <a:rPr lang="en-US" dirty="0">
                <a:effectLst/>
                <a:latin typeface="Calibri" panose="020F0502020204030204" pitchFamily="34" charset="0"/>
                <a:ea typeface="Calibri" panose="020F0502020204030204" pitchFamily="34" charset="0"/>
                <a:cs typeface="Calibri" panose="020F0502020204030204" pitchFamily="34" charset="0"/>
              </a:rPr>
              <a:t>Checking the startup applications whether they are consuming more ram and network</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tabLst>
                <a:tab pos="3733800" algn="l"/>
              </a:tabLst>
            </a:pP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Date Placeholder 3">
            <a:extLst>
              <a:ext uri="{FF2B5EF4-FFF2-40B4-BE49-F238E27FC236}">
                <a16:creationId xmlns:a16="http://schemas.microsoft.com/office/drawing/2014/main" id="{DF22F54C-6407-4CFD-8761-3DE8FF2D5EDB}"/>
              </a:ext>
            </a:extLst>
          </p:cNvPr>
          <p:cNvSpPr>
            <a:spLocks noGrp="1"/>
          </p:cNvSpPr>
          <p:nvPr>
            <p:ph type="dt" sz="half" idx="10"/>
          </p:nvPr>
        </p:nvSpPr>
        <p:spPr/>
        <p:txBody>
          <a:bodyPr/>
          <a:lstStyle/>
          <a:p>
            <a:fld id="{A2414E9F-A237-4082-B37B-D926ADB268EE}" type="datetime3">
              <a:rPr lang="en-US" smtClean="0"/>
              <a:pPr/>
              <a:t>30 April 2022</a:t>
            </a:fld>
            <a:endParaRPr lang="en-US" dirty="0"/>
          </a:p>
        </p:txBody>
      </p:sp>
      <p:sp>
        <p:nvSpPr>
          <p:cNvPr id="5" name="Footer Placeholder 4">
            <a:extLst>
              <a:ext uri="{FF2B5EF4-FFF2-40B4-BE49-F238E27FC236}">
                <a16:creationId xmlns:a16="http://schemas.microsoft.com/office/drawing/2014/main" id="{9F5AA472-DCF5-4738-B2EA-477336550AEB}"/>
              </a:ext>
            </a:extLst>
          </p:cNvPr>
          <p:cNvSpPr>
            <a:spLocks noGrp="1"/>
          </p:cNvSpPr>
          <p:nvPr>
            <p:ph type="ftr" sz="quarter" idx="11"/>
          </p:nvPr>
        </p:nvSpPr>
        <p:spPr/>
        <p:txBody>
          <a:bodyPr/>
          <a:lstStyle/>
          <a:p>
            <a:r>
              <a:rPr lang="en-US"/>
              <a:t>Department of CSE</a:t>
            </a:r>
          </a:p>
        </p:txBody>
      </p:sp>
      <p:sp>
        <p:nvSpPr>
          <p:cNvPr id="6" name="Slide Number Placeholder 5">
            <a:extLst>
              <a:ext uri="{FF2B5EF4-FFF2-40B4-BE49-F238E27FC236}">
                <a16:creationId xmlns:a16="http://schemas.microsoft.com/office/drawing/2014/main" id="{93E5DCCC-F5C8-428F-8398-E215337AE2A6}"/>
              </a:ext>
            </a:extLst>
          </p:cNvPr>
          <p:cNvSpPr>
            <a:spLocks noGrp="1"/>
          </p:cNvSpPr>
          <p:nvPr>
            <p:ph type="sldNum" sz="quarter" idx="12"/>
          </p:nvPr>
        </p:nvSpPr>
        <p:spPr/>
        <p:txBody>
          <a:bodyPr/>
          <a:lstStyle/>
          <a:p>
            <a:fld id="{7B28076C-CE04-4A00-BFAA-A90EA8355859}" type="slidenum">
              <a:rPr lang="en-US" smtClean="0"/>
              <a:pPr/>
              <a:t>52</a:t>
            </a:fld>
            <a:endParaRPr lang="en-US"/>
          </a:p>
        </p:txBody>
      </p:sp>
    </p:spTree>
    <p:extLst>
      <p:ext uri="{BB962C8B-B14F-4D97-AF65-F5344CB8AC3E}">
        <p14:creationId xmlns:p14="http://schemas.microsoft.com/office/powerpoint/2010/main" val="70156923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5B0CA1-6D19-4E0D-B4D4-412273031A0B}"/>
              </a:ext>
            </a:extLst>
          </p:cNvPr>
          <p:cNvSpPr>
            <a:spLocks noGrp="1"/>
          </p:cNvSpPr>
          <p:nvPr>
            <p:ph type="title"/>
          </p:nvPr>
        </p:nvSpPr>
        <p:spPr>
          <a:xfrm>
            <a:off x="398586" y="228600"/>
            <a:ext cx="11549574" cy="900404"/>
          </a:xfrm>
        </p:spPr>
        <p:txBody>
          <a:bodyPr>
            <a:normAutofit fontScale="90000"/>
          </a:bodyPr>
          <a:lstStyle/>
          <a:p>
            <a:r>
              <a:rPr lang="en-US" sz="4400" b="1" dirty="0">
                <a:solidFill>
                  <a:srgbClr val="C00000"/>
                </a:solidFill>
                <a:effectLst/>
                <a:latin typeface="Arial" panose="020B0604020202020204" pitchFamily="34" charset="0"/>
                <a:ea typeface="Calibri" panose="020F0502020204030204" pitchFamily="34" charset="0"/>
                <a:cs typeface="Arial" panose="020B0604020202020204" pitchFamily="34" charset="0"/>
              </a:rPr>
              <a:t>How power full antivirus detects trojans and keyloggers?</a:t>
            </a:r>
            <a:endParaRPr lang="en-US" dirty="0"/>
          </a:p>
        </p:txBody>
      </p:sp>
      <p:sp>
        <p:nvSpPr>
          <p:cNvPr id="3" name="Content Placeholder 2">
            <a:extLst>
              <a:ext uri="{FF2B5EF4-FFF2-40B4-BE49-F238E27FC236}">
                <a16:creationId xmlns:a16="http://schemas.microsoft.com/office/drawing/2014/main" id="{492468FB-206E-4673-B214-FD375A288A35}"/>
              </a:ext>
            </a:extLst>
          </p:cNvPr>
          <p:cNvSpPr>
            <a:spLocks noGrp="1"/>
          </p:cNvSpPr>
          <p:nvPr>
            <p:ph idx="1"/>
          </p:nvPr>
        </p:nvSpPr>
        <p:spPr>
          <a:xfrm>
            <a:off x="398587" y="1259633"/>
            <a:ext cx="11432630" cy="5096718"/>
          </a:xfrm>
        </p:spPr>
        <p:txBody>
          <a:bodyPr/>
          <a:lstStyle/>
          <a:p>
            <a:r>
              <a:rPr lang="en-US" dirty="0"/>
              <a:t>I am using Avast antivirus software to detect trojans in my computer</a:t>
            </a:r>
          </a:p>
        </p:txBody>
      </p:sp>
      <p:sp>
        <p:nvSpPr>
          <p:cNvPr id="4" name="Date Placeholder 3">
            <a:extLst>
              <a:ext uri="{FF2B5EF4-FFF2-40B4-BE49-F238E27FC236}">
                <a16:creationId xmlns:a16="http://schemas.microsoft.com/office/drawing/2014/main" id="{018C4BFD-578F-4F46-8CF8-79C7C1B5D200}"/>
              </a:ext>
            </a:extLst>
          </p:cNvPr>
          <p:cNvSpPr>
            <a:spLocks noGrp="1"/>
          </p:cNvSpPr>
          <p:nvPr>
            <p:ph type="dt" sz="half" idx="10"/>
          </p:nvPr>
        </p:nvSpPr>
        <p:spPr/>
        <p:txBody>
          <a:bodyPr/>
          <a:lstStyle/>
          <a:p>
            <a:fld id="{A2414E9F-A237-4082-B37B-D926ADB268EE}" type="datetime3">
              <a:rPr lang="en-US" smtClean="0"/>
              <a:pPr/>
              <a:t>30 April 2022</a:t>
            </a:fld>
            <a:endParaRPr lang="en-US"/>
          </a:p>
        </p:txBody>
      </p:sp>
      <p:sp>
        <p:nvSpPr>
          <p:cNvPr id="5" name="Footer Placeholder 4">
            <a:extLst>
              <a:ext uri="{FF2B5EF4-FFF2-40B4-BE49-F238E27FC236}">
                <a16:creationId xmlns:a16="http://schemas.microsoft.com/office/drawing/2014/main" id="{5EF97F10-DD56-47D6-8CAE-D45D27AD4195}"/>
              </a:ext>
            </a:extLst>
          </p:cNvPr>
          <p:cNvSpPr>
            <a:spLocks noGrp="1"/>
          </p:cNvSpPr>
          <p:nvPr>
            <p:ph type="ftr" sz="quarter" idx="11"/>
          </p:nvPr>
        </p:nvSpPr>
        <p:spPr/>
        <p:txBody>
          <a:bodyPr/>
          <a:lstStyle/>
          <a:p>
            <a:r>
              <a:rPr lang="en-US"/>
              <a:t>Department of CSE</a:t>
            </a:r>
          </a:p>
        </p:txBody>
      </p:sp>
      <p:sp>
        <p:nvSpPr>
          <p:cNvPr id="6" name="Slide Number Placeholder 5">
            <a:extLst>
              <a:ext uri="{FF2B5EF4-FFF2-40B4-BE49-F238E27FC236}">
                <a16:creationId xmlns:a16="http://schemas.microsoft.com/office/drawing/2014/main" id="{47E38157-95A4-4E43-B021-6541905800E1}"/>
              </a:ext>
            </a:extLst>
          </p:cNvPr>
          <p:cNvSpPr>
            <a:spLocks noGrp="1"/>
          </p:cNvSpPr>
          <p:nvPr>
            <p:ph type="sldNum" sz="quarter" idx="12"/>
          </p:nvPr>
        </p:nvSpPr>
        <p:spPr/>
        <p:txBody>
          <a:bodyPr/>
          <a:lstStyle/>
          <a:p>
            <a:fld id="{7B28076C-CE04-4A00-BFAA-A90EA8355859}" type="slidenum">
              <a:rPr lang="en-US" smtClean="0"/>
              <a:pPr/>
              <a:t>53</a:t>
            </a:fld>
            <a:endParaRPr lang="en-US"/>
          </a:p>
        </p:txBody>
      </p:sp>
      <p:pic>
        <p:nvPicPr>
          <p:cNvPr id="8" name="Picture 7">
            <a:extLst>
              <a:ext uri="{FF2B5EF4-FFF2-40B4-BE49-F238E27FC236}">
                <a16:creationId xmlns:a16="http://schemas.microsoft.com/office/drawing/2014/main" id="{450D2B4F-EA99-4292-81D9-A8EC983CC5A1}"/>
              </a:ext>
            </a:extLst>
          </p:cNvPr>
          <p:cNvPicPr>
            <a:picLocks noChangeAspect="1"/>
          </p:cNvPicPr>
          <p:nvPr/>
        </p:nvPicPr>
        <p:blipFill>
          <a:blip r:embed="rId2"/>
          <a:stretch>
            <a:fillRect/>
          </a:stretch>
        </p:blipFill>
        <p:spPr>
          <a:xfrm>
            <a:off x="2611620" y="2241016"/>
            <a:ext cx="7548380" cy="4245964"/>
          </a:xfrm>
          <a:prstGeom prst="rect">
            <a:avLst/>
          </a:prstGeom>
        </p:spPr>
      </p:pic>
    </p:spTree>
    <p:extLst>
      <p:ext uri="{BB962C8B-B14F-4D97-AF65-F5344CB8AC3E}">
        <p14:creationId xmlns:p14="http://schemas.microsoft.com/office/powerpoint/2010/main" val="216070439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F8181C-0E86-426D-953F-4C93E0AE4817}"/>
              </a:ext>
            </a:extLst>
          </p:cNvPr>
          <p:cNvSpPr>
            <a:spLocks noGrp="1"/>
          </p:cNvSpPr>
          <p:nvPr>
            <p:ph type="title"/>
          </p:nvPr>
        </p:nvSpPr>
        <p:spPr>
          <a:xfrm>
            <a:off x="398586" y="228600"/>
            <a:ext cx="11793413" cy="931477"/>
          </a:xfrm>
        </p:spPr>
        <p:txBody>
          <a:bodyPr>
            <a:normAutofit fontScale="90000"/>
          </a:bodyPr>
          <a:lstStyle/>
          <a:p>
            <a:r>
              <a:rPr lang="en-US" sz="4400" b="1" dirty="0">
                <a:solidFill>
                  <a:srgbClr val="C00000"/>
                </a:solidFill>
                <a:effectLst/>
                <a:latin typeface="Arial" panose="020B0604020202020204" pitchFamily="34" charset="0"/>
                <a:ea typeface="Calibri" panose="020F0502020204030204" pitchFamily="34" charset="0"/>
                <a:cs typeface="Arial" panose="020B0604020202020204" pitchFamily="34" charset="0"/>
              </a:rPr>
              <a:t>How power full antivirus detects trojans and keyloggers?</a:t>
            </a:r>
            <a:endParaRPr lang="en-US" dirty="0"/>
          </a:p>
        </p:txBody>
      </p:sp>
      <p:sp>
        <p:nvSpPr>
          <p:cNvPr id="3" name="Content Placeholder 2">
            <a:extLst>
              <a:ext uri="{FF2B5EF4-FFF2-40B4-BE49-F238E27FC236}">
                <a16:creationId xmlns:a16="http://schemas.microsoft.com/office/drawing/2014/main" id="{981116C5-954C-4594-9BA0-244114CB7D5F}"/>
              </a:ext>
            </a:extLst>
          </p:cNvPr>
          <p:cNvSpPr>
            <a:spLocks noGrp="1"/>
          </p:cNvSpPr>
          <p:nvPr>
            <p:ph idx="1"/>
          </p:nvPr>
        </p:nvSpPr>
        <p:spPr>
          <a:xfrm>
            <a:off x="466531" y="1240971"/>
            <a:ext cx="11271379" cy="5115380"/>
          </a:xfrm>
        </p:spPr>
        <p:txBody>
          <a:bodyPr/>
          <a:lstStyle/>
          <a:p>
            <a:r>
              <a:rPr lang="en-US" dirty="0"/>
              <a:t>Successfully detected and removed trojans from my device </a:t>
            </a:r>
          </a:p>
        </p:txBody>
      </p:sp>
      <p:sp>
        <p:nvSpPr>
          <p:cNvPr id="4" name="Date Placeholder 3">
            <a:extLst>
              <a:ext uri="{FF2B5EF4-FFF2-40B4-BE49-F238E27FC236}">
                <a16:creationId xmlns:a16="http://schemas.microsoft.com/office/drawing/2014/main" id="{7D73E461-EEBC-4815-A7C5-3CC7E889C3CC}"/>
              </a:ext>
            </a:extLst>
          </p:cNvPr>
          <p:cNvSpPr>
            <a:spLocks noGrp="1"/>
          </p:cNvSpPr>
          <p:nvPr>
            <p:ph type="dt" sz="half" idx="10"/>
          </p:nvPr>
        </p:nvSpPr>
        <p:spPr/>
        <p:txBody>
          <a:bodyPr/>
          <a:lstStyle/>
          <a:p>
            <a:fld id="{A2414E9F-A237-4082-B37B-D926ADB268EE}" type="datetime3">
              <a:rPr lang="en-US" smtClean="0"/>
              <a:pPr/>
              <a:t>30 April 2022</a:t>
            </a:fld>
            <a:endParaRPr lang="en-US"/>
          </a:p>
        </p:txBody>
      </p:sp>
      <p:sp>
        <p:nvSpPr>
          <p:cNvPr id="5" name="Footer Placeholder 4">
            <a:extLst>
              <a:ext uri="{FF2B5EF4-FFF2-40B4-BE49-F238E27FC236}">
                <a16:creationId xmlns:a16="http://schemas.microsoft.com/office/drawing/2014/main" id="{D22697D3-868D-4718-ADDE-8C60C9581ED9}"/>
              </a:ext>
            </a:extLst>
          </p:cNvPr>
          <p:cNvSpPr>
            <a:spLocks noGrp="1"/>
          </p:cNvSpPr>
          <p:nvPr>
            <p:ph type="ftr" sz="quarter" idx="11"/>
          </p:nvPr>
        </p:nvSpPr>
        <p:spPr/>
        <p:txBody>
          <a:bodyPr/>
          <a:lstStyle/>
          <a:p>
            <a:r>
              <a:rPr lang="en-US"/>
              <a:t>Department of CSE</a:t>
            </a:r>
          </a:p>
        </p:txBody>
      </p:sp>
      <p:sp>
        <p:nvSpPr>
          <p:cNvPr id="6" name="Slide Number Placeholder 5">
            <a:extLst>
              <a:ext uri="{FF2B5EF4-FFF2-40B4-BE49-F238E27FC236}">
                <a16:creationId xmlns:a16="http://schemas.microsoft.com/office/drawing/2014/main" id="{C392D9C6-ABFF-487F-A141-10F5297F1028}"/>
              </a:ext>
            </a:extLst>
          </p:cNvPr>
          <p:cNvSpPr>
            <a:spLocks noGrp="1"/>
          </p:cNvSpPr>
          <p:nvPr>
            <p:ph type="sldNum" sz="quarter" idx="12"/>
          </p:nvPr>
        </p:nvSpPr>
        <p:spPr/>
        <p:txBody>
          <a:bodyPr/>
          <a:lstStyle/>
          <a:p>
            <a:fld id="{7B28076C-CE04-4A00-BFAA-A90EA8355859}" type="slidenum">
              <a:rPr lang="en-US" smtClean="0"/>
              <a:pPr/>
              <a:t>54</a:t>
            </a:fld>
            <a:endParaRPr lang="en-US"/>
          </a:p>
        </p:txBody>
      </p:sp>
      <p:pic>
        <p:nvPicPr>
          <p:cNvPr id="8" name="Picture 7">
            <a:extLst>
              <a:ext uri="{FF2B5EF4-FFF2-40B4-BE49-F238E27FC236}">
                <a16:creationId xmlns:a16="http://schemas.microsoft.com/office/drawing/2014/main" id="{A3132673-0BC2-4128-BE4F-84711114D1EA}"/>
              </a:ext>
            </a:extLst>
          </p:cNvPr>
          <p:cNvPicPr>
            <a:picLocks noChangeAspect="1"/>
          </p:cNvPicPr>
          <p:nvPr/>
        </p:nvPicPr>
        <p:blipFill>
          <a:blip r:embed="rId2"/>
          <a:stretch>
            <a:fillRect/>
          </a:stretch>
        </p:blipFill>
        <p:spPr>
          <a:xfrm>
            <a:off x="2369976" y="1971712"/>
            <a:ext cx="7651102" cy="4303745"/>
          </a:xfrm>
          <a:prstGeom prst="rect">
            <a:avLst/>
          </a:prstGeom>
        </p:spPr>
      </p:pic>
    </p:spTree>
    <p:extLst>
      <p:ext uri="{BB962C8B-B14F-4D97-AF65-F5344CB8AC3E}">
        <p14:creationId xmlns:p14="http://schemas.microsoft.com/office/powerpoint/2010/main" val="25178021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D27C81-C25A-4162-81E4-E22060E820F6}"/>
              </a:ext>
            </a:extLst>
          </p:cNvPr>
          <p:cNvSpPr>
            <a:spLocks noGrp="1"/>
          </p:cNvSpPr>
          <p:nvPr>
            <p:ph type="title"/>
          </p:nvPr>
        </p:nvSpPr>
        <p:spPr>
          <a:xfrm>
            <a:off x="398586" y="487680"/>
            <a:ext cx="11183814" cy="716280"/>
          </a:xfrm>
        </p:spPr>
        <p:txBody>
          <a:bodyPr>
            <a:noAutofit/>
          </a:bodyPr>
          <a:lstStyle/>
          <a:p>
            <a:r>
              <a:rPr lang="en-US" sz="4000" b="1" dirty="0">
                <a:solidFill>
                  <a:srgbClr val="C00000"/>
                </a:solidFill>
                <a:effectLst/>
                <a:latin typeface="Arial" panose="020B0604020202020204" pitchFamily="34" charset="0"/>
                <a:ea typeface="Calibri" panose="020F0502020204030204" pitchFamily="34" charset="0"/>
                <a:cs typeface="Arial" panose="020B0604020202020204" pitchFamily="34" charset="0"/>
              </a:rPr>
              <a:t>How can trojans be prevented? </a:t>
            </a:r>
            <a:br>
              <a:rPr lang="en-US" sz="4000" b="1" dirty="0">
                <a:solidFill>
                  <a:srgbClr val="C00000"/>
                </a:solidFill>
                <a:effectLst/>
                <a:latin typeface="Arial" panose="020B0604020202020204" pitchFamily="34" charset="0"/>
                <a:ea typeface="Calibri" panose="020F0502020204030204" pitchFamily="34" charset="0"/>
                <a:cs typeface="Arial" panose="020B0604020202020204" pitchFamily="34" charset="0"/>
              </a:rPr>
            </a:br>
            <a:endParaRPr lang="en-US" sz="4000" b="1" dirty="0">
              <a:solidFill>
                <a:srgbClr val="C00000"/>
              </a:solidFill>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6BD49222-C8DD-4A60-B3DA-B8B9D666E0B8}"/>
              </a:ext>
            </a:extLst>
          </p:cNvPr>
          <p:cNvSpPr>
            <a:spLocks noGrp="1"/>
          </p:cNvSpPr>
          <p:nvPr>
            <p:ph idx="1"/>
          </p:nvPr>
        </p:nvSpPr>
        <p:spPr>
          <a:xfrm>
            <a:off x="398586" y="1203960"/>
            <a:ext cx="11394828" cy="5166360"/>
          </a:xfrm>
        </p:spPr>
        <p:txBody>
          <a:bodyPr>
            <a:noAutofit/>
          </a:bodyPr>
          <a:lstStyle/>
          <a:p>
            <a:endParaRPr lang="en-US" dirty="0">
              <a:effectLst/>
              <a:latin typeface="Calibri" panose="020F0502020204030204" pitchFamily="34" charset="0"/>
              <a:ea typeface="Times New Roman" panose="02020603050405020304" pitchFamily="18" charset="0"/>
              <a:cs typeface="Calibri" panose="020F0502020204030204" pitchFamily="34" charset="0"/>
            </a:endParaRPr>
          </a:p>
          <a:p>
            <a:r>
              <a:rPr lang="en-US" dirty="0">
                <a:effectLst/>
                <a:latin typeface="Calibri" panose="020F0502020204030204" pitchFamily="34" charset="0"/>
                <a:ea typeface="Times New Roman" panose="02020603050405020304" pitchFamily="18" charset="0"/>
                <a:cs typeface="Calibri" panose="020F0502020204030204" pitchFamily="34" charset="0"/>
              </a:rPr>
              <a:t>Prevention is the best method. You can make sure you will not be infected. A new trojan will not be discovered until it runs, and if it runs, it can steal your personal information before your antivirus detects it. Here are some things that a user can do:</a:t>
            </a:r>
          </a:p>
          <a:p>
            <a:r>
              <a:rPr lang="en-US" b="1" dirty="0">
                <a:effectLst/>
                <a:latin typeface="Calibri" panose="020F0502020204030204" pitchFamily="34" charset="0"/>
                <a:ea typeface="Times New Roman" panose="02020603050405020304" pitchFamily="18" charset="0"/>
                <a:cs typeface="Calibri" panose="020F0502020204030204" pitchFamily="34" charset="0"/>
              </a:rPr>
              <a:t>Use an antivirus. </a:t>
            </a:r>
            <a:r>
              <a:rPr lang="en-US" dirty="0">
                <a:effectLst/>
                <a:latin typeface="Calibri" panose="020F0502020204030204" pitchFamily="34" charset="0"/>
                <a:ea typeface="Times New Roman" panose="02020603050405020304" pitchFamily="18" charset="0"/>
                <a:cs typeface="Calibri" panose="020F0502020204030204" pitchFamily="34" charset="0"/>
              </a:rPr>
              <a:t>It provides an extra set of on your internet browsing. This can prevent you from doing something stupid that I will regret later</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Date Placeholder 3">
            <a:extLst>
              <a:ext uri="{FF2B5EF4-FFF2-40B4-BE49-F238E27FC236}">
                <a16:creationId xmlns:a16="http://schemas.microsoft.com/office/drawing/2014/main" id="{15381624-9C05-41FF-8B20-C7606044A334}"/>
              </a:ext>
            </a:extLst>
          </p:cNvPr>
          <p:cNvSpPr>
            <a:spLocks noGrp="1"/>
          </p:cNvSpPr>
          <p:nvPr>
            <p:ph type="dt" sz="half" idx="10"/>
          </p:nvPr>
        </p:nvSpPr>
        <p:spPr/>
        <p:txBody>
          <a:bodyPr/>
          <a:lstStyle/>
          <a:p>
            <a:fld id="{A2414E9F-A237-4082-B37B-D926ADB268EE}" type="datetime3">
              <a:rPr lang="en-US" smtClean="0"/>
              <a:pPr/>
              <a:t>30 April 2022</a:t>
            </a:fld>
            <a:endParaRPr lang="en-US"/>
          </a:p>
        </p:txBody>
      </p:sp>
      <p:sp>
        <p:nvSpPr>
          <p:cNvPr id="5" name="Footer Placeholder 4">
            <a:extLst>
              <a:ext uri="{FF2B5EF4-FFF2-40B4-BE49-F238E27FC236}">
                <a16:creationId xmlns:a16="http://schemas.microsoft.com/office/drawing/2014/main" id="{4EC2DDCD-0B9B-4043-B3BA-14EF1F189FD0}"/>
              </a:ext>
            </a:extLst>
          </p:cNvPr>
          <p:cNvSpPr>
            <a:spLocks noGrp="1"/>
          </p:cNvSpPr>
          <p:nvPr>
            <p:ph type="ftr" sz="quarter" idx="11"/>
          </p:nvPr>
        </p:nvSpPr>
        <p:spPr/>
        <p:txBody>
          <a:bodyPr/>
          <a:lstStyle/>
          <a:p>
            <a:r>
              <a:rPr lang="en-US"/>
              <a:t>Department of CSE</a:t>
            </a:r>
          </a:p>
        </p:txBody>
      </p:sp>
      <p:sp>
        <p:nvSpPr>
          <p:cNvPr id="6" name="Slide Number Placeholder 5">
            <a:extLst>
              <a:ext uri="{FF2B5EF4-FFF2-40B4-BE49-F238E27FC236}">
                <a16:creationId xmlns:a16="http://schemas.microsoft.com/office/drawing/2014/main" id="{887974A8-3901-4F10-99DF-6E6006370519}"/>
              </a:ext>
            </a:extLst>
          </p:cNvPr>
          <p:cNvSpPr>
            <a:spLocks noGrp="1"/>
          </p:cNvSpPr>
          <p:nvPr>
            <p:ph type="sldNum" sz="quarter" idx="12"/>
          </p:nvPr>
        </p:nvSpPr>
        <p:spPr/>
        <p:txBody>
          <a:bodyPr/>
          <a:lstStyle/>
          <a:p>
            <a:fld id="{7B28076C-CE04-4A00-BFAA-A90EA8355859}" type="slidenum">
              <a:rPr lang="en-US" smtClean="0"/>
              <a:pPr/>
              <a:t>55</a:t>
            </a:fld>
            <a:endParaRPr lang="en-US"/>
          </a:p>
        </p:txBody>
      </p:sp>
    </p:spTree>
    <p:extLst>
      <p:ext uri="{BB962C8B-B14F-4D97-AF65-F5344CB8AC3E}">
        <p14:creationId xmlns:p14="http://schemas.microsoft.com/office/powerpoint/2010/main" val="410789083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71E9A0-3381-4579-B2B7-8CAA3E8FF7DB}"/>
              </a:ext>
            </a:extLst>
          </p:cNvPr>
          <p:cNvSpPr>
            <a:spLocks noGrp="1"/>
          </p:cNvSpPr>
          <p:nvPr>
            <p:ph type="title"/>
          </p:nvPr>
        </p:nvSpPr>
        <p:spPr/>
        <p:txBody>
          <a:bodyPr>
            <a:normAutofit fontScale="90000"/>
          </a:bodyPr>
          <a:lstStyle/>
          <a:p>
            <a:r>
              <a:rPr lang="en-US" sz="4400" b="1" dirty="0">
                <a:solidFill>
                  <a:srgbClr val="C00000"/>
                </a:solidFill>
                <a:effectLst/>
                <a:latin typeface="Arial" panose="020B0604020202020204" pitchFamily="34" charset="0"/>
                <a:ea typeface="Calibri" panose="020F0502020204030204" pitchFamily="34" charset="0"/>
                <a:cs typeface="Arial" panose="020B0604020202020204" pitchFamily="34" charset="0"/>
              </a:rPr>
              <a:t>How can trojans be prevented? </a:t>
            </a:r>
            <a:br>
              <a:rPr lang="en-US" sz="4400" b="1" dirty="0">
                <a:solidFill>
                  <a:srgbClr val="C00000"/>
                </a:solidFill>
                <a:effectLst/>
                <a:latin typeface="Arial" panose="020B0604020202020204" pitchFamily="34" charset="0"/>
                <a:ea typeface="Calibri" panose="020F0502020204030204" pitchFamily="34" charset="0"/>
                <a:cs typeface="Arial" panose="020B0604020202020204" pitchFamily="34" charset="0"/>
              </a:rPr>
            </a:br>
            <a:endParaRPr lang="en-US" dirty="0"/>
          </a:p>
        </p:txBody>
      </p:sp>
      <p:sp>
        <p:nvSpPr>
          <p:cNvPr id="3" name="Content Placeholder 2">
            <a:extLst>
              <a:ext uri="{FF2B5EF4-FFF2-40B4-BE49-F238E27FC236}">
                <a16:creationId xmlns:a16="http://schemas.microsoft.com/office/drawing/2014/main" id="{A0117AED-722F-414D-AE47-13A9C0ED5265}"/>
              </a:ext>
            </a:extLst>
          </p:cNvPr>
          <p:cNvSpPr>
            <a:spLocks noGrp="1"/>
          </p:cNvSpPr>
          <p:nvPr>
            <p:ph idx="1"/>
          </p:nvPr>
        </p:nvSpPr>
        <p:spPr/>
        <p:txBody>
          <a:bodyPr/>
          <a:lstStyle/>
          <a:p>
            <a:r>
              <a:rPr lang="en-US" b="1" dirty="0">
                <a:effectLst/>
                <a:latin typeface="Calibri" panose="020F0502020204030204" pitchFamily="34" charset="0"/>
                <a:ea typeface="Times New Roman" panose="02020603050405020304" pitchFamily="18" charset="0"/>
                <a:cs typeface="Calibri" panose="020F0502020204030204" pitchFamily="34" charset="0"/>
              </a:rPr>
              <a:t>Keep your system up to date. </a:t>
            </a:r>
            <a:r>
              <a:rPr lang="en-US" dirty="0">
                <a:effectLst/>
                <a:latin typeface="Calibri" panose="020F0502020204030204" pitchFamily="34" charset="0"/>
                <a:ea typeface="Times New Roman" panose="02020603050405020304" pitchFamily="18" charset="0"/>
                <a:cs typeface="Calibri" panose="020F0502020204030204" pitchFamily="34" charset="0"/>
              </a:rPr>
              <a:t>Even with an antivirus in place, you have to keep your Operating system and software up to date. Windows or Mac </a:t>
            </a:r>
            <a:r>
              <a:rPr lang="en-US" dirty="0" err="1">
                <a:effectLst/>
                <a:latin typeface="Calibri" panose="020F0502020204030204" pitchFamily="34" charset="0"/>
                <a:ea typeface="Times New Roman" panose="02020603050405020304" pitchFamily="18" charset="0"/>
                <a:cs typeface="Calibri" panose="020F0502020204030204" pitchFamily="34" charset="0"/>
              </a:rPr>
              <a:t>Os</a:t>
            </a:r>
            <a:r>
              <a:rPr lang="en-US" dirty="0">
                <a:effectLst/>
                <a:latin typeface="Calibri" panose="020F0502020204030204" pitchFamily="34" charset="0"/>
                <a:ea typeface="Times New Roman" panose="02020603050405020304" pitchFamily="18" charset="0"/>
                <a:cs typeface="Calibri" panose="020F0502020204030204" pitchFamily="34" charset="0"/>
              </a:rPr>
              <a:t> are continually trying to make their OS more secure. </a:t>
            </a:r>
          </a:p>
          <a:p>
            <a:r>
              <a:rPr lang="en-US" b="1" dirty="0">
                <a:effectLst/>
                <a:latin typeface="Calibri" panose="020F0502020204030204" pitchFamily="34" charset="0"/>
                <a:ea typeface="Times New Roman" panose="02020603050405020304" pitchFamily="18" charset="0"/>
              </a:rPr>
              <a:t>Use strong passwords for all of your accounts</a:t>
            </a:r>
            <a:r>
              <a:rPr lang="en-US" dirty="0">
                <a:effectLst/>
                <a:latin typeface="Calibri" panose="020F0502020204030204" pitchFamily="34" charset="0"/>
                <a:ea typeface="Times New Roman" panose="02020603050405020304" pitchFamily="18" charset="0"/>
              </a:rPr>
              <a:t>. If you can’t remembering or create strong passwords, use a password manager</a:t>
            </a:r>
            <a:endParaRPr lang="en-US" dirty="0">
              <a:latin typeface="Calibri" panose="020F0502020204030204" pitchFamily="34" charset="0"/>
              <a:ea typeface="Times New Roman" panose="02020603050405020304" pitchFamily="18" charset="0"/>
              <a:cs typeface="Calibri" panose="020F0502020204030204" pitchFamily="34" charset="0"/>
            </a:endParaRPr>
          </a:p>
          <a:p>
            <a:endParaRPr lang="en-US" dirty="0"/>
          </a:p>
        </p:txBody>
      </p:sp>
      <p:sp>
        <p:nvSpPr>
          <p:cNvPr id="4" name="Date Placeholder 3">
            <a:extLst>
              <a:ext uri="{FF2B5EF4-FFF2-40B4-BE49-F238E27FC236}">
                <a16:creationId xmlns:a16="http://schemas.microsoft.com/office/drawing/2014/main" id="{DC610023-E7A7-4F6C-AAF5-58F718FEA125}"/>
              </a:ext>
            </a:extLst>
          </p:cNvPr>
          <p:cNvSpPr>
            <a:spLocks noGrp="1"/>
          </p:cNvSpPr>
          <p:nvPr>
            <p:ph type="dt" sz="half" idx="10"/>
          </p:nvPr>
        </p:nvSpPr>
        <p:spPr/>
        <p:txBody>
          <a:bodyPr/>
          <a:lstStyle/>
          <a:p>
            <a:fld id="{A2414E9F-A237-4082-B37B-D926ADB268EE}" type="datetime3">
              <a:rPr lang="en-US" smtClean="0"/>
              <a:pPr/>
              <a:t>30 April 2022</a:t>
            </a:fld>
            <a:endParaRPr lang="en-US"/>
          </a:p>
        </p:txBody>
      </p:sp>
      <p:sp>
        <p:nvSpPr>
          <p:cNvPr id="5" name="Footer Placeholder 4">
            <a:extLst>
              <a:ext uri="{FF2B5EF4-FFF2-40B4-BE49-F238E27FC236}">
                <a16:creationId xmlns:a16="http://schemas.microsoft.com/office/drawing/2014/main" id="{7E61E9D2-B07C-475F-968F-DD6DF39EC776}"/>
              </a:ext>
            </a:extLst>
          </p:cNvPr>
          <p:cNvSpPr>
            <a:spLocks noGrp="1"/>
          </p:cNvSpPr>
          <p:nvPr>
            <p:ph type="ftr" sz="quarter" idx="11"/>
          </p:nvPr>
        </p:nvSpPr>
        <p:spPr/>
        <p:txBody>
          <a:bodyPr/>
          <a:lstStyle/>
          <a:p>
            <a:r>
              <a:rPr lang="en-US"/>
              <a:t>Department of CSE</a:t>
            </a:r>
          </a:p>
        </p:txBody>
      </p:sp>
      <p:sp>
        <p:nvSpPr>
          <p:cNvPr id="6" name="Slide Number Placeholder 5">
            <a:extLst>
              <a:ext uri="{FF2B5EF4-FFF2-40B4-BE49-F238E27FC236}">
                <a16:creationId xmlns:a16="http://schemas.microsoft.com/office/drawing/2014/main" id="{94273E4A-7AA7-4F8F-8AAB-1046E9C2C40A}"/>
              </a:ext>
            </a:extLst>
          </p:cNvPr>
          <p:cNvSpPr>
            <a:spLocks noGrp="1"/>
          </p:cNvSpPr>
          <p:nvPr>
            <p:ph type="sldNum" sz="quarter" idx="12"/>
          </p:nvPr>
        </p:nvSpPr>
        <p:spPr/>
        <p:txBody>
          <a:bodyPr/>
          <a:lstStyle/>
          <a:p>
            <a:fld id="{7B28076C-CE04-4A00-BFAA-A90EA8355859}" type="slidenum">
              <a:rPr lang="en-US" smtClean="0"/>
              <a:pPr/>
              <a:t>56</a:t>
            </a:fld>
            <a:endParaRPr lang="en-US"/>
          </a:p>
        </p:txBody>
      </p:sp>
    </p:spTree>
    <p:extLst>
      <p:ext uri="{BB962C8B-B14F-4D97-AF65-F5344CB8AC3E}">
        <p14:creationId xmlns:p14="http://schemas.microsoft.com/office/powerpoint/2010/main" val="95852296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CA9D6B-C226-4C88-B672-CC2D6CD084A6}"/>
              </a:ext>
            </a:extLst>
          </p:cNvPr>
          <p:cNvSpPr>
            <a:spLocks noGrp="1"/>
          </p:cNvSpPr>
          <p:nvPr>
            <p:ph type="title"/>
          </p:nvPr>
        </p:nvSpPr>
        <p:spPr/>
        <p:txBody>
          <a:bodyPr>
            <a:normAutofit fontScale="90000"/>
          </a:bodyPr>
          <a:lstStyle/>
          <a:p>
            <a:r>
              <a:rPr lang="en-US" sz="4400" b="1" dirty="0">
                <a:solidFill>
                  <a:srgbClr val="C00000"/>
                </a:solidFill>
                <a:effectLst/>
                <a:latin typeface="Arial" panose="020B0604020202020204" pitchFamily="34" charset="0"/>
                <a:ea typeface="Calibri" panose="020F0502020204030204" pitchFamily="34" charset="0"/>
                <a:cs typeface="Arial" panose="020B0604020202020204" pitchFamily="34" charset="0"/>
              </a:rPr>
              <a:t>How can trojans be prevented? </a:t>
            </a:r>
            <a:br>
              <a:rPr lang="en-US" sz="4400" b="1" dirty="0">
                <a:solidFill>
                  <a:srgbClr val="C00000"/>
                </a:solidFill>
                <a:effectLst/>
                <a:latin typeface="Arial" panose="020B0604020202020204" pitchFamily="34" charset="0"/>
                <a:ea typeface="Calibri" panose="020F0502020204030204" pitchFamily="34" charset="0"/>
                <a:cs typeface="Arial" panose="020B0604020202020204" pitchFamily="34" charset="0"/>
              </a:rPr>
            </a:br>
            <a:endParaRPr lang="en-US" dirty="0"/>
          </a:p>
        </p:txBody>
      </p:sp>
      <p:sp>
        <p:nvSpPr>
          <p:cNvPr id="3" name="Content Placeholder 2">
            <a:extLst>
              <a:ext uri="{FF2B5EF4-FFF2-40B4-BE49-F238E27FC236}">
                <a16:creationId xmlns:a16="http://schemas.microsoft.com/office/drawing/2014/main" id="{1180D656-15F0-4DD6-8050-365EFA0618D7}"/>
              </a:ext>
            </a:extLst>
          </p:cNvPr>
          <p:cNvSpPr>
            <a:spLocks noGrp="1"/>
          </p:cNvSpPr>
          <p:nvPr>
            <p:ph idx="1"/>
          </p:nvPr>
        </p:nvSpPr>
        <p:spPr>
          <a:xfrm>
            <a:off x="398587" y="1371601"/>
            <a:ext cx="11183813" cy="4754564"/>
          </a:xfrm>
        </p:spPr>
        <p:txBody>
          <a:bodyPr>
            <a:normAutofit lnSpcReduction="10000"/>
          </a:bodyPr>
          <a:lstStyle/>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3200" b="1" dirty="0">
                <a:effectLst/>
                <a:latin typeface="Calibri" panose="020F0502020204030204" pitchFamily="34" charset="0"/>
                <a:ea typeface="Times New Roman" panose="02020603050405020304" pitchFamily="18" charset="0"/>
                <a:cs typeface="Calibri" panose="020F0502020204030204" pitchFamily="34" charset="0"/>
              </a:rPr>
              <a:t>Don’t download and install software from suspicious websites. </a:t>
            </a:r>
            <a:r>
              <a:rPr lang="en-US" sz="3200" dirty="0">
                <a:effectLst/>
                <a:latin typeface="Calibri" panose="020F0502020204030204" pitchFamily="34" charset="0"/>
                <a:ea typeface="Times New Roman" panose="02020603050405020304" pitchFamily="18" charset="0"/>
                <a:cs typeface="Calibri" panose="020F0502020204030204" pitchFamily="34" charset="0"/>
              </a:rPr>
              <a:t>Trojans are good software on the surface. Inside they contain malicious code that can harm you! So stay safe and download and install software only from the publisher’s website.</a:t>
            </a: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3200" b="1" dirty="0">
                <a:effectLst/>
                <a:latin typeface="Calibri" panose="020F0502020204030204" pitchFamily="34" charset="0"/>
                <a:ea typeface="Times New Roman" panose="02020603050405020304" pitchFamily="18" charset="0"/>
                <a:cs typeface="Calibri" panose="020F0502020204030204" pitchFamily="34" charset="0"/>
              </a:rPr>
              <a:t>Watch out for clickbait emails. </a:t>
            </a:r>
            <a:r>
              <a:rPr lang="en-US" sz="3200" dirty="0">
                <a:effectLst/>
                <a:latin typeface="Calibri" panose="020F0502020204030204" pitchFamily="34" charset="0"/>
                <a:ea typeface="Times New Roman" panose="02020603050405020304" pitchFamily="18" charset="0"/>
                <a:cs typeface="Calibri" panose="020F0502020204030204" pitchFamily="34" charset="0"/>
              </a:rPr>
              <a:t>Email is an excellent form of communication but also can be used to trick you in downloading infected files. If you don’t know the sender, do yourself a favor and delete the email! </a:t>
            </a:r>
            <a:endParaRPr lang="en-US" sz="32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Date Placeholder 3">
            <a:extLst>
              <a:ext uri="{FF2B5EF4-FFF2-40B4-BE49-F238E27FC236}">
                <a16:creationId xmlns:a16="http://schemas.microsoft.com/office/drawing/2014/main" id="{47418695-48B2-4C3D-8AF3-0FB208402B70}"/>
              </a:ext>
            </a:extLst>
          </p:cNvPr>
          <p:cNvSpPr>
            <a:spLocks noGrp="1"/>
          </p:cNvSpPr>
          <p:nvPr>
            <p:ph type="dt" sz="half" idx="10"/>
          </p:nvPr>
        </p:nvSpPr>
        <p:spPr/>
        <p:txBody>
          <a:bodyPr/>
          <a:lstStyle/>
          <a:p>
            <a:fld id="{A2414E9F-A237-4082-B37B-D926ADB268EE}" type="datetime3">
              <a:rPr lang="en-US" smtClean="0"/>
              <a:pPr/>
              <a:t>30 April 2022</a:t>
            </a:fld>
            <a:endParaRPr lang="en-US"/>
          </a:p>
        </p:txBody>
      </p:sp>
      <p:sp>
        <p:nvSpPr>
          <p:cNvPr id="5" name="Footer Placeholder 4">
            <a:extLst>
              <a:ext uri="{FF2B5EF4-FFF2-40B4-BE49-F238E27FC236}">
                <a16:creationId xmlns:a16="http://schemas.microsoft.com/office/drawing/2014/main" id="{3618D328-397F-4F27-A99F-B2796FA7F953}"/>
              </a:ext>
            </a:extLst>
          </p:cNvPr>
          <p:cNvSpPr>
            <a:spLocks noGrp="1"/>
          </p:cNvSpPr>
          <p:nvPr>
            <p:ph type="ftr" sz="quarter" idx="11"/>
          </p:nvPr>
        </p:nvSpPr>
        <p:spPr/>
        <p:txBody>
          <a:bodyPr/>
          <a:lstStyle/>
          <a:p>
            <a:r>
              <a:rPr lang="en-US"/>
              <a:t>Department of CSE</a:t>
            </a:r>
          </a:p>
        </p:txBody>
      </p:sp>
      <p:sp>
        <p:nvSpPr>
          <p:cNvPr id="6" name="Slide Number Placeholder 5">
            <a:extLst>
              <a:ext uri="{FF2B5EF4-FFF2-40B4-BE49-F238E27FC236}">
                <a16:creationId xmlns:a16="http://schemas.microsoft.com/office/drawing/2014/main" id="{B28DCAE6-399E-4B7B-AE6D-E9D02A56632E}"/>
              </a:ext>
            </a:extLst>
          </p:cNvPr>
          <p:cNvSpPr>
            <a:spLocks noGrp="1"/>
          </p:cNvSpPr>
          <p:nvPr>
            <p:ph type="sldNum" sz="quarter" idx="12"/>
          </p:nvPr>
        </p:nvSpPr>
        <p:spPr/>
        <p:txBody>
          <a:bodyPr/>
          <a:lstStyle/>
          <a:p>
            <a:fld id="{7B28076C-CE04-4A00-BFAA-A90EA8355859}" type="slidenum">
              <a:rPr lang="en-US" smtClean="0"/>
              <a:pPr/>
              <a:t>57</a:t>
            </a:fld>
            <a:endParaRPr lang="en-US"/>
          </a:p>
        </p:txBody>
      </p:sp>
    </p:spTree>
    <p:extLst>
      <p:ext uri="{BB962C8B-B14F-4D97-AF65-F5344CB8AC3E}">
        <p14:creationId xmlns:p14="http://schemas.microsoft.com/office/powerpoint/2010/main" val="385655411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86F13CFE-F347-4CA8-A8FB-08C75291F17F}"/>
              </a:ext>
            </a:extLst>
          </p:cNvPr>
          <p:cNvSpPr>
            <a:spLocks noGrp="1"/>
          </p:cNvSpPr>
          <p:nvPr>
            <p:ph type="title"/>
          </p:nvPr>
        </p:nvSpPr>
        <p:spPr/>
        <p:txBody>
          <a:bodyPr/>
          <a:lstStyle/>
          <a:p>
            <a:endParaRPr lang="en-US"/>
          </a:p>
        </p:txBody>
      </p:sp>
      <p:sp>
        <p:nvSpPr>
          <p:cNvPr id="14" name="Text Placeholder 13">
            <a:extLst>
              <a:ext uri="{FF2B5EF4-FFF2-40B4-BE49-F238E27FC236}">
                <a16:creationId xmlns:a16="http://schemas.microsoft.com/office/drawing/2014/main" id="{1782B633-DC63-4A8B-B913-7064A57282C3}"/>
              </a:ext>
            </a:extLst>
          </p:cNvPr>
          <p:cNvSpPr>
            <a:spLocks noGrp="1"/>
          </p:cNvSpPr>
          <p:nvPr>
            <p:ph type="body" idx="1"/>
          </p:nvPr>
        </p:nvSpPr>
        <p:spPr/>
        <p:txBody>
          <a:bodyPr/>
          <a:lstStyle/>
          <a:p>
            <a:endParaRPr lang="en-US"/>
          </a:p>
        </p:txBody>
      </p:sp>
      <p:sp>
        <p:nvSpPr>
          <p:cNvPr id="4" name="Date Placeholder 3">
            <a:extLst>
              <a:ext uri="{FF2B5EF4-FFF2-40B4-BE49-F238E27FC236}">
                <a16:creationId xmlns:a16="http://schemas.microsoft.com/office/drawing/2014/main" id="{D5E45D98-FEE4-4B76-B46A-BC8E51D26AA5}"/>
              </a:ext>
            </a:extLst>
          </p:cNvPr>
          <p:cNvSpPr>
            <a:spLocks noGrp="1"/>
          </p:cNvSpPr>
          <p:nvPr>
            <p:ph type="dt" sz="half" idx="10"/>
          </p:nvPr>
        </p:nvSpPr>
        <p:spPr/>
        <p:txBody>
          <a:bodyPr/>
          <a:lstStyle/>
          <a:p>
            <a:fld id="{A2414E9F-A237-4082-B37B-D926ADB268EE}" type="datetime3">
              <a:rPr lang="en-US" smtClean="0"/>
              <a:pPr/>
              <a:t>30 April 2022</a:t>
            </a:fld>
            <a:endParaRPr lang="en-US"/>
          </a:p>
        </p:txBody>
      </p:sp>
      <p:sp>
        <p:nvSpPr>
          <p:cNvPr id="5" name="Footer Placeholder 4">
            <a:extLst>
              <a:ext uri="{FF2B5EF4-FFF2-40B4-BE49-F238E27FC236}">
                <a16:creationId xmlns:a16="http://schemas.microsoft.com/office/drawing/2014/main" id="{E892FC92-2D2F-4F95-A3DC-B1A481937831}"/>
              </a:ext>
            </a:extLst>
          </p:cNvPr>
          <p:cNvSpPr>
            <a:spLocks noGrp="1"/>
          </p:cNvSpPr>
          <p:nvPr>
            <p:ph type="ftr" sz="quarter" idx="11"/>
          </p:nvPr>
        </p:nvSpPr>
        <p:spPr/>
        <p:txBody>
          <a:bodyPr/>
          <a:lstStyle/>
          <a:p>
            <a:r>
              <a:rPr lang="en-US"/>
              <a:t>Department of CSE</a:t>
            </a:r>
          </a:p>
        </p:txBody>
      </p:sp>
      <p:sp>
        <p:nvSpPr>
          <p:cNvPr id="6" name="Slide Number Placeholder 5">
            <a:extLst>
              <a:ext uri="{FF2B5EF4-FFF2-40B4-BE49-F238E27FC236}">
                <a16:creationId xmlns:a16="http://schemas.microsoft.com/office/drawing/2014/main" id="{6E0D746D-FA1A-4941-9218-B4AE1ACE1F09}"/>
              </a:ext>
            </a:extLst>
          </p:cNvPr>
          <p:cNvSpPr>
            <a:spLocks noGrp="1"/>
          </p:cNvSpPr>
          <p:nvPr>
            <p:ph type="sldNum" sz="quarter" idx="12"/>
          </p:nvPr>
        </p:nvSpPr>
        <p:spPr/>
        <p:txBody>
          <a:bodyPr/>
          <a:lstStyle/>
          <a:p>
            <a:fld id="{7B28076C-CE04-4A00-BFAA-A90EA8355859}" type="slidenum">
              <a:rPr lang="en-US" smtClean="0"/>
              <a:pPr/>
              <a:t>58</a:t>
            </a:fld>
            <a:endParaRPr lang="en-US"/>
          </a:p>
        </p:txBody>
      </p:sp>
      <p:pic>
        <p:nvPicPr>
          <p:cNvPr id="8" name="Content Placeholder 7">
            <a:extLst>
              <a:ext uri="{FF2B5EF4-FFF2-40B4-BE49-F238E27FC236}">
                <a16:creationId xmlns:a16="http://schemas.microsoft.com/office/drawing/2014/main" id="{9A768C73-8267-4B12-BA41-81CB243FE30B}"/>
              </a:ext>
            </a:extLst>
          </p:cNvPr>
          <p:cNvPicPr>
            <a:picLocks noGrp="1" noChangeAspect="1"/>
          </p:cNvPicPr>
          <p:nvPr>
            <p:ph idx="4294967295"/>
          </p:nvPr>
        </p:nvPicPr>
        <p:blipFill>
          <a:blip r:embed="rId2"/>
          <a:stretch>
            <a:fillRect/>
          </a:stretch>
        </p:blipFill>
        <p:spPr>
          <a:xfrm>
            <a:off x="0" y="0"/>
            <a:ext cx="12192000" cy="6858000"/>
          </a:xfrm>
        </p:spPr>
      </p:pic>
      <p:pic>
        <p:nvPicPr>
          <p:cNvPr id="10" name="Picture 9">
            <a:extLst>
              <a:ext uri="{FF2B5EF4-FFF2-40B4-BE49-F238E27FC236}">
                <a16:creationId xmlns:a16="http://schemas.microsoft.com/office/drawing/2014/main" id="{0838DFE1-89C9-4B60-B06A-48025EE5532C}"/>
              </a:ext>
            </a:extLst>
          </p:cNvPr>
          <p:cNvPicPr>
            <a:picLocks noChangeAspect="1"/>
          </p:cNvPicPr>
          <p:nvPr/>
        </p:nvPicPr>
        <p:blipFill>
          <a:blip r:embed="rId3"/>
          <a:stretch>
            <a:fillRect/>
          </a:stretch>
        </p:blipFill>
        <p:spPr>
          <a:xfrm>
            <a:off x="9409546" y="136524"/>
            <a:ext cx="2610214" cy="1428949"/>
          </a:xfrm>
          <a:prstGeom prst="rect">
            <a:avLst/>
          </a:prstGeom>
        </p:spPr>
      </p:pic>
      <p:sp>
        <p:nvSpPr>
          <p:cNvPr id="12" name="TextBox 11">
            <a:extLst>
              <a:ext uri="{FF2B5EF4-FFF2-40B4-BE49-F238E27FC236}">
                <a16:creationId xmlns:a16="http://schemas.microsoft.com/office/drawing/2014/main" id="{CE65C5EF-34C6-47D0-BDEC-A2EB89130AC5}"/>
              </a:ext>
            </a:extLst>
          </p:cNvPr>
          <p:cNvSpPr txBox="1"/>
          <p:nvPr/>
        </p:nvSpPr>
        <p:spPr>
          <a:xfrm>
            <a:off x="2920482" y="877077"/>
            <a:ext cx="8661918" cy="375552"/>
          </a:xfrm>
          <a:prstGeom prst="rect">
            <a:avLst/>
          </a:prstGeom>
          <a:noFill/>
        </p:spPr>
        <p:txBody>
          <a:bodyPr wrap="square">
            <a:spAutoFit/>
          </a:bodyPr>
          <a:lstStyle/>
          <a:p>
            <a:pPr marL="0" marR="0">
              <a:lnSpc>
                <a:spcPct val="107000"/>
              </a:lnSpc>
              <a:spcBef>
                <a:spcPts val="0"/>
              </a:spcBef>
              <a:spcAft>
                <a:spcPts val="800"/>
              </a:spcAft>
              <a:tabLst>
                <a:tab pos="3733800" algn="l"/>
              </a:tabLst>
            </a:pPr>
            <a:endParaRPr lang="en-US" sz="18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6" name="TextBox 15">
            <a:extLst>
              <a:ext uri="{FF2B5EF4-FFF2-40B4-BE49-F238E27FC236}">
                <a16:creationId xmlns:a16="http://schemas.microsoft.com/office/drawing/2014/main" id="{736B26BE-FDE2-4E05-B4DE-C5EAE8DC243F}"/>
              </a:ext>
            </a:extLst>
          </p:cNvPr>
          <p:cNvSpPr txBox="1"/>
          <p:nvPr/>
        </p:nvSpPr>
        <p:spPr>
          <a:xfrm>
            <a:off x="3469809" y="998637"/>
            <a:ext cx="8549951" cy="5317994"/>
          </a:xfrm>
          <a:prstGeom prst="rect">
            <a:avLst/>
          </a:prstGeom>
          <a:noFill/>
        </p:spPr>
        <p:txBody>
          <a:bodyPr wrap="square">
            <a:spAutoFit/>
          </a:bodyPr>
          <a:lstStyle/>
          <a:p>
            <a:pPr marL="0" marR="0">
              <a:lnSpc>
                <a:spcPct val="107000"/>
              </a:lnSpc>
              <a:spcBef>
                <a:spcPts val="0"/>
              </a:spcBef>
              <a:spcAft>
                <a:spcPts val="800"/>
              </a:spcAft>
              <a:tabLst>
                <a:tab pos="3733800" algn="l"/>
              </a:tabLst>
            </a:pPr>
            <a:br>
              <a:rPr lang="en-GB" sz="3000" b="1" dirty="0">
                <a:solidFill>
                  <a:schemeClr val="bg1"/>
                </a:solidFill>
                <a:effectLst/>
                <a:latin typeface="Calibri" panose="020F0502020204030204" pitchFamily="34" charset="0"/>
                <a:ea typeface="Calibri" panose="020F0502020204030204" pitchFamily="34" charset="0"/>
                <a:cs typeface="Calibri" panose="020F0502020204030204" pitchFamily="34" charset="0"/>
              </a:rPr>
            </a:br>
            <a:r>
              <a:rPr lang="en-IN" sz="30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I hope that my presentation will be helpful to improve the knowledge about cyber security and to overcome several security loopholes on their computer operation. Also it helps to spread awareness about emerging security threats. </a:t>
            </a:r>
          </a:p>
          <a:p>
            <a:pPr marL="0" marR="0">
              <a:lnSpc>
                <a:spcPct val="107000"/>
              </a:lnSpc>
              <a:spcBef>
                <a:spcPts val="0"/>
              </a:spcBef>
              <a:spcAft>
                <a:spcPts val="800"/>
              </a:spcAft>
              <a:tabLst>
                <a:tab pos="3733800" algn="l"/>
              </a:tabLst>
            </a:pPr>
            <a:r>
              <a:rPr lang="en-IN" sz="3000" b="1" dirty="0">
                <a:solidFill>
                  <a:schemeClr val="bg1"/>
                </a:solidFill>
                <a:latin typeface="Calibri" panose="020F0502020204030204" pitchFamily="34" charset="0"/>
                <a:ea typeface="Calibri" panose="020F0502020204030204" pitchFamily="34" charset="0"/>
                <a:cs typeface="Calibri" panose="020F0502020204030204" pitchFamily="34" charset="0"/>
              </a:rPr>
              <a:t>PREVENTION IS BETTER THAN CURE</a:t>
            </a:r>
            <a:endParaRPr lang="en-IN" sz="3000" b="1" dirty="0">
              <a:solidFill>
                <a:schemeClr val="bg1"/>
              </a:solidFill>
              <a:effectLst/>
              <a:latin typeface="Calibri" panose="020F0502020204030204" pitchFamily="34" charset="0"/>
              <a:ea typeface="Calibri" panose="020F0502020204030204" pitchFamily="34" charset="0"/>
              <a:cs typeface="Calibri" panose="020F0502020204030204" pitchFamily="34" charset="0"/>
            </a:endParaRPr>
          </a:p>
          <a:p>
            <a:pPr>
              <a:lnSpc>
                <a:spcPct val="107000"/>
              </a:lnSpc>
              <a:spcAft>
                <a:spcPts val="800"/>
              </a:spcAft>
              <a:tabLst>
                <a:tab pos="3733800" algn="l"/>
              </a:tabLst>
            </a:pPr>
            <a:r>
              <a:rPr lang="en-GB" sz="3000" b="1" dirty="0">
                <a:solidFill>
                  <a:schemeClr val="bg1"/>
                </a:solidFill>
                <a:effectLst/>
                <a:latin typeface="Calibri" panose="020F0502020204030204" pitchFamily="34" charset="0"/>
                <a:ea typeface="Calibri" panose="020F0502020204030204" pitchFamily="34" charset="0"/>
                <a:cs typeface="Calibri" panose="020F0502020204030204" pitchFamily="34" charset="0"/>
              </a:rPr>
              <a:t>BE AWARE OF </a:t>
            </a:r>
            <a:r>
              <a:rPr lang="en-US" sz="3000" b="1" dirty="0">
                <a:solidFill>
                  <a:schemeClr val="bg1"/>
                </a:solidFill>
                <a:effectLst/>
                <a:latin typeface="Calibri" panose="020F0502020204030204" pitchFamily="34" charset="0"/>
                <a:ea typeface="Calibri" panose="020F0502020204030204" pitchFamily="34" charset="0"/>
                <a:cs typeface="Calibri" panose="020F0502020204030204" pitchFamily="34" charset="0"/>
              </a:rPr>
              <a:t>Cybercriminals, THEY take advantage of your trust, fear</a:t>
            </a:r>
            <a:r>
              <a:rPr lang="en-US" sz="3000" b="1" dirty="0">
                <a:solidFill>
                  <a:schemeClr val="bg1"/>
                </a:solidFill>
                <a:latin typeface="Calibri" panose="020F0502020204030204" pitchFamily="34" charset="0"/>
                <a:ea typeface="Calibri" panose="020F0502020204030204" pitchFamily="34" charset="0"/>
                <a:cs typeface="Calibri" panose="020F0502020204030204" pitchFamily="34" charset="0"/>
              </a:rPr>
              <a:t> and </a:t>
            </a:r>
            <a:r>
              <a:rPr lang="en-US" sz="3000" b="1" dirty="0">
                <a:solidFill>
                  <a:schemeClr val="bg1"/>
                </a:solidFill>
                <a:effectLst/>
                <a:latin typeface="Calibri" panose="020F0502020204030204" pitchFamily="34" charset="0"/>
                <a:ea typeface="Calibri" panose="020F0502020204030204" pitchFamily="34" charset="0"/>
                <a:cs typeface="Calibri" panose="020F0502020204030204" pitchFamily="34" charset="0"/>
              </a:rPr>
              <a:t>greed. </a:t>
            </a:r>
            <a:endParaRPr lang="en-US" sz="30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tabLst>
                <a:tab pos="3733800" algn="l"/>
              </a:tabLst>
            </a:pPr>
            <a:endParaRPr lang="en-US" sz="3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8" name="TextBox 17">
            <a:extLst>
              <a:ext uri="{FF2B5EF4-FFF2-40B4-BE49-F238E27FC236}">
                <a16:creationId xmlns:a16="http://schemas.microsoft.com/office/drawing/2014/main" id="{0F11604E-1C3B-4590-87B4-2D39A40FEA3D}"/>
              </a:ext>
            </a:extLst>
          </p:cNvPr>
          <p:cNvSpPr txBox="1"/>
          <p:nvPr/>
        </p:nvSpPr>
        <p:spPr>
          <a:xfrm>
            <a:off x="4394718" y="326571"/>
            <a:ext cx="6319935" cy="707886"/>
          </a:xfrm>
          <a:prstGeom prst="rect">
            <a:avLst/>
          </a:prstGeom>
          <a:noFill/>
        </p:spPr>
        <p:txBody>
          <a:bodyPr wrap="square">
            <a:spAutoFit/>
          </a:bodyPr>
          <a:lstStyle/>
          <a:p>
            <a:r>
              <a:rPr lang="en-US" sz="4000" b="1" dirty="0">
                <a:solidFill>
                  <a:schemeClr val="bg1"/>
                </a:solidFill>
                <a:effectLst/>
                <a:latin typeface="Arial" panose="020B0604020202020204" pitchFamily="34" charset="0"/>
                <a:ea typeface="Calibri" panose="020F0502020204030204" pitchFamily="34" charset="0"/>
                <a:cs typeface="Arial" panose="020B0604020202020204" pitchFamily="34" charset="0"/>
              </a:rPr>
              <a:t> CONCLUSION</a:t>
            </a:r>
            <a:endParaRPr lang="en-US" sz="4000"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9697973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FE79D9-E0C6-4D58-BF56-FF86701F827A}"/>
              </a:ext>
            </a:extLst>
          </p:cNvPr>
          <p:cNvSpPr>
            <a:spLocks noGrp="1"/>
          </p:cNvSpPr>
          <p:nvPr>
            <p:ph type="title"/>
          </p:nvPr>
        </p:nvSpPr>
        <p:spPr/>
        <p:txBody>
          <a:bodyPr>
            <a:normAutofit/>
          </a:bodyPr>
          <a:lstStyle/>
          <a:p>
            <a:r>
              <a:rPr lang="en-US" sz="4000" b="1" dirty="0">
                <a:solidFill>
                  <a:srgbClr val="C00000"/>
                </a:solidFill>
                <a:latin typeface="Arial" panose="020B0604020202020204" pitchFamily="34" charset="0"/>
                <a:cs typeface="Arial" panose="020B0604020202020204" pitchFamily="34" charset="0"/>
              </a:rPr>
              <a:t>REFERENCES</a:t>
            </a:r>
          </a:p>
        </p:txBody>
      </p:sp>
      <p:sp>
        <p:nvSpPr>
          <p:cNvPr id="3" name="Content Placeholder 2">
            <a:extLst>
              <a:ext uri="{FF2B5EF4-FFF2-40B4-BE49-F238E27FC236}">
                <a16:creationId xmlns:a16="http://schemas.microsoft.com/office/drawing/2014/main" id="{38E6D28D-4988-41BD-A106-9D1C57D42462}"/>
              </a:ext>
            </a:extLst>
          </p:cNvPr>
          <p:cNvSpPr>
            <a:spLocks noGrp="1"/>
          </p:cNvSpPr>
          <p:nvPr>
            <p:ph idx="1"/>
          </p:nvPr>
        </p:nvSpPr>
        <p:spPr>
          <a:xfrm>
            <a:off x="398587" y="1278295"/>
            <a:ext cx="11469952" cy="5078056"/>
          </a:xfrm>
        </p:spPr>
        <p:txBody>
          <a:bodyPr>
            <a:normAutofit/>
          </a:bodyPr>
          <a:lstStyle/>
          <a:p>
            <a:r>
              <a:rPr lang="en-US" i="0" dirty="0">
                <a:effectLst/>
                <a:latin typeface="Barlow" panose="020B0604020202020204" pitchFamily="2" charset="0"/>
              </a:rPr>
              <a:t>Port Forwarding by Zack </a:t>
            </a:r>
            <a:r>
              <a:rPr lang="en-US" i="0" dirty="0" err="1">
                <a:effectLst/>
                <a:latin typeface="Barlow" panose="020B0604020202020204" pitchFamily="2" charset="0"/>
              </a:rPr>
              <a:t>busch</a:t>
            </a:r>
            <a:endParaRPr lang="en-US" i="0" dirty="0">
              <a:effectLst/>
              <a:latin typeface="Barlow" panose="020B0604020202020204" pitchFamily="2" charset="0"/>
            </a:endParaRPr>
          </a:p>
          <a:p>
            <a:endParaRPr lang="en-US" i="0" dirty="0">
              <a:effectLst/>
              <a:latin typeface="Barlow" panose="020B0604020202020204" pitchFamily="2" charset="0"/>
            </a:endParaRPr>
          </a:p>
          <a:p>
            <a:r>
              <a:rPr lang="en-US" i="0" dirty="0">
                <a:effectLst/>
                <a:latin typeface="Barlow" panose="020B0604020202020204" pitchFamily="2" charset="0"/>
              </a:rPr>
              <a:t>https://portmap.io/ provides the port mapping services</a:t>
            </a:r>
          </a:p>
          <a:p>
            <a:endParaRPr lang="en-US" i="0" dirty="0">
              <a:effectLst/>
              <a:latin typeface="Barlow" panose="020B0604020202020204" pitchFamily="2" charset="0"/>
            </a:endParaRPr>
          </a:p>
          <a:p>
            <a:r>
              <a:rPr lang="en-US" dirty="0">
                <a:latin typeface="Barlow" panose="020B0604020202020204" pitchFamily="2" charset="0"/>
                <a:hlinkClick r:id="rId2"/>
              </a:rPr>
              <a:t>https://openvpn.net/</a:t>
            </a:r>
            <a:r>
              <a:rPr lang="en-US" dirty="0">
                <a:latin typeface="Barlow" panose="020B0604020202020204" pitchFamily="2" charset="0"/>
              </a:rPr>
              <a:t> (OpenVPN provides self hosted </a:t>
            </a:r>
            <a:r>
              <a:rPr lang="en-US" b="0" i="0" dirty="0">
                <a:effectLst/>
                <a:latin typeface="+mj-lt"/>
              </a:rPr>
              <a:t>Virtual private network to users)</a:t>
            </a:r>
          </a:p>
          <a:p>
            <a:endParaRPr lang="en-US" b="0" i="0" dirty="0">
              <a:effectLst/>
              <a:latin typeface="+mj-lt"/>
            </a:endParaRPr>
          </a:p>
          <a:p>
            <a:pPr algn="l"/>
            <a:r>
              <a:rPr lang="en-IN" b="0" i="0" dirty="0">
                <a:solidFill>
                  <a:srgbClr val="000000"/>
                </a:solidFill>
                <a:effectLst/>
                <a:latin typeface="ff1"/>
              </a:rPr>
              <a:t>Usages of Selected Antivirus Software in Different Categories of Users in selected Districts by JEGET</a:t>
            </a:r>
          </a:p>
          <a:p>
            <a:pPr marL="0" indent="0">
              <a:buNone/>
            </a:pPr>
            <a:endParaRPr lang="en-US" b="1" dirty="0">
              <a:latin typeface="+mj-lt"/>
            </a:endParaRPr>
          </a:p>
        </p:txBody>
      </p:sp>
      <p:sp>
        <p:nvSpPr>
          <p:cNvPr id="4" name="Date Placeholder 3">
            <a:extLst>
              <a:ext uri="{FF2B5EF4-FFF2-40B4-BE49-F238E27FC236}">
                <a16:creationId xmlns:a16="http://schemas.microsoft.com/office/drawing/2014/main" id="{409B29F4-454B-482F-AEE0-A8DA2B55D57E}"/>
              </a:ext>
            </a:extLst>
          </p:cNvPr>
          <p:cNvSpPr>
            <a:spLocks noGrp="1"/>
          </p:cNvSpPr>
          <p:nvPr>
            <p:ph type="dt" sz="half" idx="10"/>
          </p:nvPr>
        </p:nvSpPr>
        <p:spPr/>
        <p:txBody>
          <a:bodyPr/>
          <a:lstStyle/>
          <a:p>
            <a:fld id="{A2414E9F-A237-4082-B37B-D926ADB268EE}" type="datetime3">
              <a:rPr lang="en-US" smtClean="0"/>
              <a:pPr/>
              <a:t>30 April 2022</a:t>
            </a:fld>
            <a:endParaRPr lang="en-US"/>
          </a:p>
        </p:txBody>
      </p:sp>
      <p:sp>
        <p:nvSpPr>
          <p:cNvPr id="5" name="Footer Placeholder 4">
            <a:extLst>
              <a:ext uri="{FF2B5EF4-FFF2-40B4-BE49-F238E27FC236}">
                <a16:creationId xmlns:a16="http://schemas.microsoft.com/office/drawing/2014/main" id="{95CD6CD8-2963-4501-B769-23F9C8262C6F}"/>
              </a:ext>
            </a:extLst>
          </p:cNvPr>
          <p:cNvSpPr>
            <a:spLocks noGrp="1"/>
          </p:cNvSpPr>
          <p:nvPr>
            <p:ph type="ftr" sz="quarter" idx="11"/>
          </p:nvPr>
        </p:nvSpPr>
        <p:spPr/>
        <p:txBody>
          <a:bodyPr/>
          <a:lstStyle/>
          <a:p>
            <a:r>
              <a:rPr lang="en-US"/>
              <a:t>Department of CSE</a:t>
            </a:r>
          </a:p>
        </p:txBody>
      </p:sp>
      <p:sp>
        <p:nvSpPr>
          <p:cNvPr id="6" name="Slide Number Placeholder 5">
            <a:extLst>
              <a:ext uri="{FF2B5EF4-FFF2-40B4-BE49-F238E27FC236}">
                <a16:creationId xmlns:a16="http://schemas.microsoft.com/office/drawing/2014/main" id="{2E07BA62-F234-4B8C-AD74-E14902B055FF}"/>
              </a:ext>
            </a:extLst>
          </p:cNvPr>
          <p:cNvSpPr>
            <a:spLocks noGrp="1"/>
          </p:cNvSpPr>
          <p:nvPr>
            <p:ph type="sldNum" sz="quarter" idx="12"/>
          </p:nvPr>
        </p:nvSpPr>
        <p:spPr/>
        <p:txBody>
          <a:bodyPr/>
          <a:lstStyle/>
          <a:p>
            <a:fld id="{7B28076C-CE04-4A00-BFAA-A90EA8355859}" type="slidenum">
              <a:rPr lang="en-US" smtClean="0"/>
              <a:pPr/>
              <a:t>59</a:t>
            </a:fld>
            <a:endParaRPr lang="en-US"/>
          </a:p>
        </p:txBody>
      </p:sp>
    </p:spTree>
    <p:extLst>
      <p:ext uri="{BB962C8B-B14F-4D97-AF65-F5344CB8AC3E}">
        <p14:creationId xmlns:p14="http://schemas.microsoft.com/office/powerpoint/2010/main" val="31946965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388178" y="136524"/>
            <a:ext cx="8229600" cy="1095928"/>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dirty="0">
                <a:solidFill>
                  <a:srgbClr val="C00000"/>
                </a:solidFill>
                <a:latin typeface="Arial" pitchFamily="34" charset="0"/>
                <a:cs typeface="Arial" pitchFamily="34" charset="0"/>
              </a:rPr>
              <a:t>Introduction</a:t>
            </a:r>
          </a:p>
        </p:txBody>
      </p:sp>
      <p:sp>
        <p:nvSpPr>
          <p:cNvPr id="6" name="Content Placeholder 2"/>
          <p:cNvSpPr txBox="1">
            <a:spLocks/>
          </p:cNvSpPr>
          <p:nvPr/>
        </p:nvSpPr>
        <p:spPr>
          <a:xfrm>
            <a:off x="388178" y="2214879"/>
            <a:ext cx="11464223" cy="2661921"/>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buNone/>
            </a:pPr>
            <a:endParaRPr lang="en-US" sz="2500" dirty="0">
              <a:solidFill>
                <a:prstClr val="black"/>
              </a:solidFill>
              <a:latin typeface="Arial" panose="020B0604020202020204" pitchFamily="34" charset="0"/>
              <a:cs typeface="Arial" panose="020B0604020202020204" pitchFamily="34" charset="0"/>
            </a:endParaRPr>
          </a:p>
        </p:txBody>
      </p:sp>
      <p:sp>
        <p:nvSpPr>
          <p:cNvPr id="7" name="Date Placeholder 6"/>
          <p:cNvSpPr>
            <a:spLocks noGrp="1"/>
          </p:cNvSpPr>
          <p:nvPr>
            <p:ph type="dt" sz="half" idx="10"/>
          </p:nvPr>
        </p:nvSpPr>
        <p:spPr/>
        <p:txBody>
          <a:bodyPr/>
          <a:lstStyle/>
          <a:p>
            <a:fld id="{34BF8381-4334-4BCF-A228-57F83149AF87}" type="datetime3">
              <a:rPr lang="en-US">
                <a:solidFill>
                  <a:prstClr val="black">
                    <a:tint val="75000"/>
                  </a:prstClr>
                </a:solidFill>
                <a:latin typeface="Calibri"/>
              </a:rPr>
              <a:pPr/>
              <a:t>30 April 2022</a:t>
            </a:fld>
            <a:endParaRPr lang="en-US">
              <a:solidFill>
                <a:prstClr val="black">
                  <a:tint val="75000"/>
                </a:prstClr>
              </a:solidFill>
              <a:latin typeface="Calibri"/>
            </a:endParaRPr>
          </a:p>
        </p:txBody>
      </p:sp>
      <p:sp>
        <p:nvSpPr>
          <p:cNvPr id="8" name="Footer Placeholder 7"/>
          <p:cNvSpPr>
            <a:spLocks noGrp="1"/>
          </p:cNvSpPr>
          <p:nvPr>
            <p:ph type="ftr" sz="quarter" idx="11"/>
          </p:nvPr>
        </p:nvSpPr>
        <p:spPr>
          <a:xfrm>
            <a:off x="4165600" y="6356351"/>
            <a:ext cx="3860800" cy="365125"/>
          </a:xfrm>
        </p:spPr>
        <p:txBody>
          <a:bodyPr/>
          <a:lstStyle/>
          <a:p>
            <a:r>
              <a:rPr lang="en-US" dirty="0">
                <a:solidFill>
                  <a:prstClr val="black">
                    <a:tint val="75000"/>
                  </a:prstClr>
                </a:solidFill>
                <a:latin typeface="Calibri"/>
              </a:rPr>
              <a:t>Department of CSE</a:t>
            </a:r>
          </a:p>
        </p:txBody>
      </p:sp>
      <p:sp>
        <p:nvSpPr>
          <p:cNvPr id="9" name="Slide Number Placeholder 8"/>
          <p:cNvSpPr>
            <a:spLocks noGrp="1"/>
          </p:cNvSpPr>
          <p:nvPr>
            <p:ph type="sldNum" sz="quarter" idx="12"/>
          </p:nvPr>
        </p:nvSpPr>
        <p:spPr/>
        <p:txBody>
          <a:bodyPr/>
          <a:lstStyle/>
          <a:p>
            <a:fld id="{7B28076C-CE04-4A00-BFAA-A90EA8355859}" type="slidenum">
              <a:rPr lang="en-US">
                <a:solidFill>
                  <a:prstClr val="black">
                    <a:tint val="75000"/>
                  </a:prstClr>
                </a:solidFill>
                <a:latin typeface="Calibri"/>
              </a:rPr>
              <a:pPr/>
              <a:t>6</a:t>
            </a:fld>
            <a:endParaRPr lang="en-US">
              <a:solidFill>
                <a:prstClr val="black">
                  <a:tint val="75000"/>
                </a:prstClr>
              </a:solidFill>
              <a:latin typeface="Calibri"/>
            </a:endParaRPr>
          </a:p>
        </p:txBody>
      </p:sp>
      <p:sp>
        <p:nvSpPr>
          <p:cNvPr id="10" name="TextBox 9">
            <a:extLst>
              <a:ext uri="{FF2B5EF4-FFF2-40B4-BE49-F238E27FC236}">
                <a16:creationId xmlns:a16="http://schemas.microsoft.com/office/drawing/2014/main" id="{FE1D4516-B2C1-4DBF-A3A5-7E104B750E0A}"/>
              </a:ext>
            </a:extLst>
          </p:cNvPr>
          <p:cNvSpPr txBox="1"/>
          <p:nvPr/>
        </p:nvSpPr>
        <p:spPr>
          <a:xfrm>
            <a:off x="433137" y="2499360"/>
            <a:ext cx="11464223" cy="1815882"/>
          </a:xfrm>
          <a:prstGeom prst="rect">
            <a:avLst/>
          </a:prstGeom>
          <a:noFill/>
        </p:spPr>
        <p:txBody>
          <a:bodyPr wrap="square">
            <a:spAutoFit/>
          </a:bodyPr>
          <a:lstStyle/>
          <a:p>
            <a:pPr marL="457200" indent="-457200">
              <a:buFont typeface="Arial" panose="020B0604020202020204" pitchFamily="34" charset="0"/>
              <a:buChar char="•"/>
            </a:pPr>
            <a:r>
              <a:rPr lang="en-US" sz="2800" dirty="0">
                <a:latin typeface="+mj-lt"/>
                <a:cs typeface="Arial" panose="020B0604020202020204" pitchFamily="34" charset="0"/>
              </a:rPr>
              <a:t>In this project I will discuss how an attacker creates and sends his malware or trojans using different social engineering techniques, and how python is used to create a keyloggers and how a normal user should get protected from these types of payloads</a:t>
            </a:r>
            <a:endParaRPr lang="en-IN" sz="2800" dirty="0">
              <a:latin typeface="+mj-lt"/>
              <a:cs typeface="Arial" panose="020B0604020202020204" pitchFamily="34" charset="0"/>
            </a:endParaRPr>
          </a:p>
        </p:txBody>
      </p:sp>
    </p:spTree>
    <p:extLst>
      <p:ext uri="{BB962C8B-B14F-4D97-AF65-F5344CB8AC3E}">
        <p14:creationId xmlns:p14="http://schemas.microsoft.com/office/powerpoint/2010/main" val="362705847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8793712-D081-43F5-940A-8CE9D3860597}"/>
              </a:ext>
            </a:extLst>
          </p:cNvPr>
          <p:cNvSpPr>
            <a:spLocks noGrp="1"/>
          </p:cNvSpPr>
          <p:nvPr>
            <p:ph type="title"/>
          </p:nvPr>
        </p:nvSpPr>
        <p:spPr>
          <a:xfrm>
            <a:off x="3191068" y="2332653"/>
            <a:ext cx="9759821" cy="2155371"/>
          </a:xfrm>
        </p:spPr>
        <p:txBody>
          <a:bodyPr>
            <a:normAutofit/>
          </a:bodyPr>
          <a:lstStyle/>
          <a:p>
            <a:r>
              <a:rPr lang="en-US" sz="7000" b="1" dirty="0">
                <a:latin typeface="Arial" panose="020B0604020202020204" pitchFamily="34" charset="0"/>
                <a:cs typeface="Arial" panose="020B0604020202020204" pitchFamily="34" charset="0"/>
              </a:rPr>
              <a:t>THANK YOU</a:t>
            </a:r>
            <a:endParaRPr lang="en-IN" sz="7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083721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3F6CC0-178A-4FA2-BFAA-5D84CB3716B2}"/>
              </a:ext>
            </a:extLst>
          </p:cNvPr>
          <p:cNvSpPr>
            <a:spLocks noGrp="1"/>
          </p:cNvSpPr>
          <p:nvPr>
            <p:ph type="title"/>
          </p:nvPr>
        </p:nvSpPr>
        <p:spPr/>
        <p:txBody>
          <a:bodyPr/>
          <a:lstStyle/>
          <a:p>
            <a:r>
              <a:rPr lang="en-US" dirty="0"/>
              <a:t>Architecture diagram</a:t>
            </a:r>
          </a:p>
        </p:txBody>
      </p:sp>
      <p:sp>
        <p:nvSpPr>
          <p:cNvPr id="4" name="Date Placeholder 3">
            <a:extLst>
              <a:ext uri="{FF2B5EF4-FFF2-40B4-BE49-F238E27FC236}">
                <a16:creationId xmlns:a16="http://schemas.microsoft.com/office/drawing/2014/main" id="{04E9EDDB-0BAC-48BE-9872-E883F5D94F30}"/>
              </a:ext>
            </a:extLst>
          </p:cNvPr>
          <p:cNvSpPr>
            <a:spLocks noGrp="1"/>
          </p:cNvSpPr>
          <p:nvPr>
            <p:ph type="dt" sz="half" idx="10"/>
          </p:nvPr>
        </p:nvSpPr>
        <p:spPr/>
        <p:txBody>
          <a:bodyPr/>
          <a:lstStyle/>
          <a:p>
            <a:fld id="{A2414E9F-A237-4082-B37B-D926ADB268EE}" type="datetime3">
              <a:rPr lang="en-US" smtClean="0"/>
              <a:pPr/>
              <a:t>30 April 2022</a:t>
            </a:fld>
            <a:endParaRPr lang="en-US"/>
          </a:p>
        </p:txBody>
      </p:sp>
      <p:sp>
        <p:nvSpPr>
          <p:cNvPr id="5" name="Footer Placeholder 4">
            <a:extLst>
              <a:ext uri="{FF2B5EF4-FFF2-40B4-BE49-F238E27FC236}">
                <a16:creationId xmlns:a16="http://schemas.microsoft.com/office/drawing/2014/main" id="{9B71D86B-B355-4976-B7BC-59C4459263C7}"/>
              </a:ext>
            </a:extLst>
          </p:cNvPr>
          <p:cNvSpPr>
            <a:spLocks noGrp="1"/>
          </p:cNvSpPr>
          <p:nvPr>
            <p:ph type="ftr" sz="quarter" idx="11"/>
          </p:nvPr>
        </p:nvSpPr>
        <p:spPr/>
        <p:txBody>
          <a:bodyPr/>
          <a:lstStyle/>
          <a:p>
            <a:r>
              <a:rPr lang="en-US"/>
              <a:t>Department of CSE</a:t>
            </a:r>
          </a:p>
        </p:txBody>
      </p:sp>
      <p:sp>
        <p:nvSpPr>
          <p:cNvPr id="6" name="Slide Number Placeholder 5">
            <a:extLst>
              <a:ext uri="{FF2B5EF4-FFF2-40B4-BE49-F238E27FC236}">
                <a16:creationId xmlns:a16="http://schemas.microsoft.com/office/drawing/2014/main" id="{E0ECEC2B-715D-4E84-AD3A-EB864BD3F694}"/>
              </a:ext>
            </a:extLst>
          </p:cNvPr>
          <p:cNvSpPr>
            <a:spLocks noGrp="1"/>
          </p:cNvSpPr>
          <p:nvPr>
            <p:ph type="sldNum" sz="quarter" idx="12"/>
          </p:nvPr>
        </p:nvSpPr>
        <p:spPr>
          <a:xfrm>
            <a:off x="8737600" y="6538913"/>
            <a:ext cx="2844800" cy="365125"/>
          </a:xfrm>
        </p:spPr>
        <p:txBody>
          <a:bodyPr/>
          <a:lstStyle/>
          <a:p>
            <a:fld id="{7B28076C-CE04-4A00-BFAA-A90EA8355859}" type="slidenum">
              <a:rPr lang="en-US" smtClean="0"/>
              <a:pPr/>
              <a:t>7</a:t>
            </a:fld>
            <a:endParaRPr lang="en-US"/>
          </a:p>
        </p:txBody>
      </p:sp>
      <p:pic>
        <p:nvPicPr>
          <p:cNvPr id="7" name="Picture 6">
            <a:extLst>
              <a:ext uri="{FF2B5EF4-FFF2-40B4-BE49-F238E27FC236}">
                <a16:creationId xmlns:a16="http://schemas.microsoft.com/office/drawing/2014/main" id="{173715B4-38C4-4493-8B4B-4D9E63A76CC3}"/>
              </a:ext>
            </a:extLst>
          </p:cNvPr>
          <p:cNvPicPr>
            <a:picLocks noChangeAspect="1"/>
          </p:cNvPicPr>
          <p:nvPr/>
        </p:nvPicPr>
        <p:blipFill>
          <a:blip r:embed="rId2"/>
          <a:stretch>
            <a:fillRect/>
          </a:stretch>
        </p:blipFill>
        <p:spPr>
          <a:xfrm>
            <a:off x="5678705" y="2402176"/>
            <a:ext cx="686535" cy="210538"/>
          </a:xfrm>
          <a:prstGeom prst="rect">
            <a:avLst/>
          </a:prstGeom>
        </p:spPr>
      </p:pic>
      <p:pic>
        <p:nvPicPr>
          <p:cNvPr id="10" name="Picture 9">
            <a:extLst>
              <a:ext uri="{FF2B5EF4-FFF2-40B4-BE49-F238E27FC236}">
                <a16:creationId xmlns:a16="http://schemas.microsoft.com/office/drawing/2014/main" id="{8625C4C6-5085-42B7-B0FA-F27826BC5F44}"/>
              </a:ext>
            </a:extLst>
          </p:cNvPr>
          <p:cNvPicPr>
            <a:picLocks noChangeAspect="1"/>
          </p:cNvPicPr>
          <p:nvPr/>
        </p:nvPicPr>
        <p:blipFill>
          <a:blip r:embed="rId3"/>
          <a:stretch>
            <a:fillRect/>
          </a:stretch>
        </p:blipFill>
        <p:spPr>
          <a:xfrm>
            <a:off x="5100954" y="2372890"/>
            <a:ext cx="577751" cy="232783"/>
          </a:xfrm>
          <a:prstGeom prst="rect">
            <a:avLst/>
          </a:prstGeom>
        </p:spPr>
      </p:pic>
      <p:pic>
        <p:nvPicPr>
          <p:cNvPr id="12" name="Picture 11">
            <a:extLst>
              <a:ext uri="{FF2B5EF4-FFF2-40B4-BE49-F238E27FC236}">
                <a16:creationId xmlns:a16="http://schemas.microsoft.com/office/drawing/2014/main" id="{16EE9FB1-4F39-4CCF-B5B2-37782DEF21CF}"/>
              </a:ext>
            </a:extLst>
          </p:cNvPr>
          <p:cNvPicPr>
            <a:picLocks noChangeAspect="1"/>
          </p:cNvPicPr>
          <p:nvPr/>
        </p:nvPicPr>
        <p:blipFill>
          <a:blip r:embed="rId3"/>
          <a:stretch>
            <a:fillRect/>
          </a:stretch>
        </p:blipFill>
        <p:spPr>
          <a:xfrm>
            <a:off x="6336283" y="2391349"/>
            <a:ext cx="549412" cy="221365"/>
          </a:xfrm>
          <a:prstGeom prst="rect">
            <a:avLst/>
          </a:prstGeom>
        </p:spPr>
      </p:pic>
      <p:pic>
        <p:nvPicPr>
          <p:cNvPr id="14" name="Picture 13">
            <a:extLst>
              <a:ext uri="{FF2B5EF4-FFF2-40B4-BE49-F238E27FC236}">
                <a16:creationId xmlns:a16="http://schemas.microsoft.com/office/drawing/2014/main" id="{90A7A507-B3A0-46A5-8E72-B068B08350BD}"/>
              </a:ext>
            </a:extLst>
          </p:cNvPr>
          <p:cNvPicPr>
            <a:picLocks noChangeAspect="1"/>
          </p:cNvPicPr>
          <p:nvPr/>
        </p:nvPicPr>
        <p:blipFill>
          <a:blip r:embed="rId3"/>
          <a:stretch>
            <a:fillRect/>
          </a:stretch>
        </p:blipFill>
        <p:spPr>
          <a:xfrm>
            <a:off x="5633054" y="2813953"/>
            <a:ext cx="732186" cy="295007"/>
          </a:xfrm>
          <a:prstGeom prst="rect">
            <a:avLst/>
          </a:prstGeom>
        </p:spPr>
      </p:pic>
      <p:sp>
        <p:nvSpPr>
          <p:cNvPr id="8" name="Content Placeholder 7">
            <a:extLst>
              <a:ext uri="{FF2B5EF4-FFF2-40B4-BE49-F238E27FC236}">
                <a16:creationId xmlns:a16="http://schemas.microsoft.com/office/drawing/2014/main" id="{A184DAA1-D423-420D-B411-D682C66DD016}"/>
              </a:ext>
            </a:extLst>
          </p:cNvPr>
          <p:cNvSpPr>
            <a:spLocks noGrp="1"/>
          </p:cNvSpPr>
          <p:nvPr>
            <p:ph idx="1"/>
          </p:nvPr>
        </p:nvSpPr>
        <p:spPr/>
        <p:txBody>
          <a:bodyPr/>
          <a:lstStyle/>
          <a:p>
            <a:pPr marL="0" indent="0">
              <a:buNone/>
            </a:pPr>
            <a:r>
              <a:rPr lang="en-US" dirty="0"/>
              <a:t> </a:t>
            </a:r>
          </a:p>
        </p:txBody>
      </p:sp>
      <p:pic>
        <p:nvPicPr>
          <p:cNvPr id="16" name="Picture 15">
            <a:extLst>
              <a:ext uri="{FF2B5EF4-FFF2-40B4-BE49-F238E27FC236}">
                <a16:creationId xmlns:a16="http://schemas.microsoft.com/office/drawing/2014/main" id="{047FD0D2-D911-4345-BEBE-76335A2C5B54}"/>
              </a:ext>
            </a:extLst>
          </p:cNvPr>
          <p:cNvPicPr>
            <a:picLocks noChangeAspect="1"/>
          </p:cNvPicPr>
          <p:nvPr/>
        </p:nvPicPr>
        <p:blipFill>
          <a:blip r:embed="rId4"/>
          <a:stretch>
            <a:fillRect/>
          </a:stretch>
        </p:blipFill>
        <p:spPr>
          <a:xfrm>
            <a:off x="2911567" y="1371600"/>
            <a:ext cx="6849431" cy="5029902"/>
          </a:xfrm>
          <a:prstGeom prst="rect">
            <a:avLst/>
          </a:prstGeom>
        </p:spPr>
      </p:pic>
    </p:spTree>
    <p:extLst>
      <p:ext uri="{BB962C8B-B14F-4D97-AF65-F5344CB8AC3E}">
        <p14:creationId xmlns:p14="http://schemas.microsoft.com/office/powerpoint/2010/main" val="10098982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9D2FD9-8CE2-453E-8C18-AE44CE01F912}"/>
              </a:ext>
            </a:extLst>
          </p:cNvPr>
          <p:cNvSpPr>
            <a:spLocks noGrp="1"/>
          </p:cNvSpPr>
          <p:nvPr>
            <p:ph type="title"/>
          </p:nvPr>
        </p:nvSpPr>
        <p:spPr>
          <a:xfrm>
            <a:off x="-2304856" y="172278"/>
            <a:ext cx="13887255" cy="1062797"/>
          </a:xfrm>
        </p:spPr>
        <p:txBody>
          <a:bodyPr>
            <a:normAutofit/>
          </a:bodyPr>
          <a:lstStyle/>
          <a:p>
            <a:r>
              <a:rPr lang="en-US" b="1" dirty="0">
                <a:solidFill>
                  <a:srgbClr val="C00000"/>
                </a:solidFill>
                <a:latin typeface="Arial" pitchFamily="34" charset="0"/>
                <a:cs typeface="Arial" pitchFamily="34" charset="0"/>
              </a:rPr>
              <a:t>What is a remote access trojan</a:t>
            </a:r>
            <a:endParaRPr lang="en-IN" b="1" dirty="0">
              <a:solidFill>
                <a:srgbClr val="C00000"/>
              </a:solidFill>
            </a:endParaRPr>
          </a:p>
        </p:txBody>
      </p:sp>
      <p:sp>
        <p:nvSpPr>
          <p:cNvPr id="3" name="Content Placeholder 2">
            <a:extLst>
              <a:ext uri="{FF2B5EF4-FFF2-40B4-BE49-F238E27FC236}">
                <a16:creationId xmlns:a16="http://schemas.microsoft.com/office/drawing/2014/main" id="{D92CF2D0-8E1A-4AB5-8713-6C299854BED2}"/>
              </a:ext>
            </a:extLst>
          </p:cNvPr>
          <p:cNvSpPr>
            <a:spLocks noGrp="1"/>
          </p:cNvSpPr>
          <p:nvPr>
            <p:ph idx="1"/>
          </p:nvPr>
        </p:nvSpPr>
        <p:spPr>
          <a:xfrm>
            <a:off x="398588" y="1235075"/>
            <a:ext cx="11394826" cy="5622925"/>
          </a:xfrm>
        </p:spPr>
        <p:txBody>
          <a:bodyPr/>
          <a:lstStyle/>
          <a:p>
            <a:pPr marL="342900" marR="0" lvl="0" indent="-342900">
              <a:lnSpc>
                <a:spcPct val="107000"/>
              </a:lnSpc>
              <a:spcBef>
                <a:spcPts val="0"/>
              </a:spcBef>
              <a:spcAft>
                <a:spcPts val="800"/>
              </a:spcAft>
              <a:buFont typeface="Symbol" panose="05050102010706020507" pitchFamily="18" charset="2"/>
              <a:buChar char=""/>
              <a:tabLst>
                <a:tab pos="1350010" algn="l"/>
              </a:tabLst>
            </a:pPr>
            <a:endParaRPr lang="en-US" sz="2800" dirty="0">
              <a:effectLst/>
              <a:latin typeface="+mj-lt"/>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Font typeface="Symbol" panose="05050102010706020507" pitchFamily="18" charset="2"/>
              <a:buChar char=""/>
              <a:tabLst>
                <a:tab pos="1350010" algn="l"/>
              </a:tabLst>
            </a:pPr>
            <a:r>
              <a:rPr lang="en-US" sz="2800" dirty="0">
                <a:effectLst/>
                <a:latin typeface="+mj-lt"/>
                <a:ea typeface="Calibri" panose="020F0502020204030204" pitchFamily="34" charset="0"/>
                <a:cs typeface="Times New Roman" panose="02020603050405020304" pitchFamily="18" charset="0"/>
              </a:rPr>
              <a:t>A Remote Access Trojan (RAT) is a malware program that includes a backdoor for administrative control over the target computer.</a:t>
            </a:r>
          </a:p>
          <a:p>
            <a:pPr marL="0" marR="0" lvl="0" indent="0">
              <a:lnSpc>
                <a:spcPct val="107000"/>
              </a:lnSpc>
              <a:spcBef>
                <a:spcPts val="0"/>
              </a:spcBef>
              <a:spcAft>
                <a:spcPts val="800"/>
              </a:spcAft>
              <a:buNone/>
              <a:tabLst>
                <a:tab pos="1350010" algn="l"/>
              </a:tabLst>
            </a:pPr>
            <a:endParaRPr lang="en-US" sz="2800" i="0" dirty="0">
              <a:latin typeface="+mj-lt"/>
              <a:cs typeface="Times New Roman" panose="02020603050405020304" pitchFamily="18" charset="0"/>
            </a:endParaRPr>
          </a:p>
          <a:p>
            <a:pPr marL="342900" marR="0" lvl="0" indent="-342900">
              <a:lnSpc>
                <a:spcPct val="107000"/>
              </a:lnSpc>
              <a:spcBef>
                <a:spcPts val="0"/>
              </a:spcBef>
              <a:spcAft>
                <a:spcPts val="800"/>
              </a:spcAft>
              <a:buFont typeface="Symbol" panose="05050102010706020507" pitchFamily="18" charset="2"/>
              <a:buChar char=""/>
              <a:tabLst>
                <a:tab pos="1350010" algn="l"/>
              </a:tabLst>
            </a:pPr>
            <a:r>
              <a:rPr lang="en-IN" sz="2800" i="0" dirty="0">
                <a:effectLst/>
                <a:latin typeface="+mj-lt"/>
              </a:rPr>
              <a:t>In history trojans hijacks social media in 140 countries hits 10,000 victims.</a:t>
            </a:r>
          </a:p>
          <a:p>
            <a:pPr marL="0" marR="0" lvl="0" indent="0">
              <a:lnSpc>
                <a:spcPct val="107000"/>
              </a:lnSpc>
              <a:spcBef>
                <a:spcPts val="0"/>
              </a:spcBef>
              <a:spcAft>
                <a:spcPts val="800"/>
              </a:spcAft>
              <a:buNone/>
              <a:tabLst>
                <a:tab pos="1350010" algn="l"/>
              </a:tabLst>
            </a:pPr>
            <a:endParaRPr lang="en-IN" sz="2800" i="0" dirty="0">
              <a:effectLst/>
              <a:latin typeface="+mj-lt"/>
            </a:endParaRPr>
          </a:p>
          <a:p>
            <a:pPr marL="342900" marR="0" lvl="0" indent="-342900">
              <a:lnSpc>
                <a:spcPct val="107000"/>
              </a:lnSpc>
              <a:spcBef>
                <a:spcPts val="0"/>
              </a:spcBef>
              <a:spcAft>
                <a:spcPts val="800"/>
              </a:spcAft>
              <a:buFont typeface="Symbol" panose="05050102010706020507" pitchFamily="18" charset="2"/>
              <a:buChar char=""/>
              <a:tabLst>
                <a:tab pos="1350010" algn="l"/>
              </a:tabLst>
            </a:pPr>
            <a:r>
              <a:rPr lang="en-IN" sz="2800" i="0" dirty="0" err="1">
                <a:effectLst/>
                <a:latin typeface="+mj-lt"/>
              </a:rPr>
              <a:t>Emotet</a:t>
            </a:r>
            <a:r>
              <a:rPr lang="en-IN" sz="2800" i="0" dirty="0">
                <a:effectLst/>
                <a:latin typeface="+mj-lt"/>
              </a:rPr>
              <a:t> is a trojan that became famous in 2018 after the U.S. Department of Homeland Security defined it as one of the most dangerous and destructive malware.</a:t>
            </a:r>
          </a:p>
        </p:txBody>
      </p:sp>
      <p:sp>
        <p:nvSpPr>
          <p:cNvPr id="4" name="Date Placeholder 3">
            <a:extLst>
              <a:ext uri="{FF2B5EF4-FFF2-40B4-BE49-F238E27FC236}">
                <a16:creationId xmlns:a16="http://schemas.microsoft.com/office/drawing/2014/main" id="{0794F175-35B2-4B7E-AC92-DA4828F9C43E}"/>
              </a:ext>
            </a:extLst>
          </p:cNvPr>
          <p:cNvSpPr>
            <a:spLocks noGrp="1"/>
          </p:cNvSpPr>
          <p:nvPr>
            <p:ph type="dt" sz="half" idx="10"/>
          </p:nvPr>
        </p:nvSpPr>
        <p:spPr/>
        <p:txBody>
          <a:bodyPr/>
          <a:lstStyle/>
          <a:p>
            <a:fld id="{A2414E9F-A237-4082-B37B-D926ADB268EE}" type="datetime3">
              <a:rPr lang="en-US" smtClean="0"/>
              <a:pPr/>
              <a:t>30 April 2022</a:t>
            </a:fld>
            <a:endParaRPr lang="en-US"/>
          </a:p>
        </p:txBody>
      </p:sp>
      <p:sp>
        <p:nvSpPr>
          <p:cNvPr id="5" name="Footer Placeholder 4">
            <a:extLst>
              <a:ext uri="{FF2B5EF4-FFF2-40B4-BE49-F238E27FC236}">
                <a16:creationId xmlns:a16="http://schemas.microsoft.com/office/drawing/2014/main" id="{1A6FA5A0-0760-4C45-B56A-F9F687E4D0FB}"/>
              </a:ext>
            </a:extLst>
          </p:cNvPr>
          <p:cNvSpPr>
            <a:spLocks noGrp="1"/>
          </p:cNvSpPr>
          <p:nvPr>
            <p:ph type="ftr" sz="quarter" idx="11"/>
          </p:nvPr>
        </p:nvSpPr>
        <p:spPr/>
        <p:txBody>
          <a:bodyPr/>
          <a:lstStyle/>
          <a:p>
            <a:r>
              <a:rPr lang="en-US"/>
              <a:t>Department of CSE</a:t>
            </a:r>
          </a:p>
        </p:txBody>
      </p:sp>
      <p:sp>
        <p:nvSpPr>
          <p:cNvPr id="6" name="Slide Number Placeholder 5">
            <a:extLst>
              <a:ext uri="{FF2B5EF4-FFF2-40B4-BE49-F238E27FC236}">
                <a16:creationId xmlns:a16="http://schemas.microsoft.com/office/drawing/2014/main" id="{31BC4EC4-7DC1-42AD-AA42-0230525D68AF}"/>
              </a:ext>
            </a:extLst>
          </p:cNvPr>
          <p:cNvSpPr>
            <a:spLocks noGrp="1"/>
          </p:cNvSpPr>
          <p:nvPr>
            <p:ph type="sldNum" sz="quarter" idx="12"/>
          </p:nvPr>
        </p:nvSpPr>
        <p:spPr/>
        <p:txBody>
          <a:bodyPr/>
          <a:lstStyle/>
          <a:p>
            <a:fld id="{7B28076C-CE04-4A00-BFAA-A90EA8355859}" type="slidenum">
              <a:rPr lang="en-US" smtClean="0"/>
              <a:pPr/>
              <a:t>8</a:t>
            </a:fld>
            <a:endParaRPr lang="en-US"/>
          </a:p>
        </p:txBody>
      </p:sp>
    </p:spTree>
    <p:extLst>
      <p:ext uri="{BB962C8B-B14F-4D97-AF65-F5344CB8AC3E}">
        <p14:creationId xmlns:p14="http://schemas.microsoft.com/office/powerpoint/2010/main" val="18345978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C30FD2-7021-4AD0-BF61-EFEB23E2874D}"/>
              </a:ext>
            </a:extLst>
          </p:cNvPr>
          <p:cNvSpPr>
            <a:spLocks noGrp="1"/>
          </p:cNvSpPr>
          <p:nvPr>
            <p:ph type="title"/>
          </p:nvPr>
        </p:nvSpPr>
        <p:spPr>
          <a:xfrm>
            <a:off x="398586" y="136524"/>
            <a:ext cx="5813028" cy="1235076"/>
          </a:xfrm>
        </p:spPr>
        <p:txBody>
          <a:bodyPr>
            <a:normAutofit/>
          </a:bodyPr>
          <a:lstStyle/>
          <a:p>
            <a:r>
              <a:rPr lang="en-US" b="1" dirty="0">
                <a:solidFill>
                  <a:srgbClr val="C00000"/>
                </a:solidFill>
                <a:latin typeface="Arial" panose="020B0604020202020204" pitchFamily="34" charset="0"/>
                <a:cs typeface="Arial" panose="020B0604020202020204" pitchFamily="34" charset="0"/>
              </a:rPr>
              <a:t>What can a trojan do </a:t>
            </a:r>
            <a:endParaRPr lang="en-IN" b="1" dirty="0">
              <a:solidFill>
                <a:srgbClr val="C00000"/>
              </a:solidFill>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D6117176-3B95-4849-95D7-B5DA1721C72E}"/>
              </a:ext>
            </a:extLst>
          </p:cNvPr>
          <p:cNvSpPr>
            <a:spLocks noGrp="1"/>
          </p:cNvSpPr>
          <p:nvPr>
            <p:ph idx="1"/>
          </p:nvPr>
        </p:nvSpPr>
        <p:spPr>
          <a:xfrm>
            <a:off x="398586" y="1156996"/>
            <a:ext cx="11264679" cy="5199355"/>
          </a:xfrm>
        </p:spPr>
        <p:txBody>
          <a:bodyPr>
            <a:noAutofit/>
          </a:bodyPr>
          <a:lstStyle/>
          <a:p>
            <a:pPr marL="0" indent="0">
              <a:buNone/>
            </a:pPr>
            <a:r>
              <a:rPr lang="en-IN" sz="2300" b="1" dirty="0">
                <a:latin typeface="+mj-lt"/>
              </a:rPr>
              <a:t>A trojan can perform many operations on attacker commands some of them are</a:t>
            </a:r>
            <a:endParaRPr lang="en-IN" sz="2300" dirty="0">
              <a:latin typeface="+mj-lt"/>
            </a:endParaRPr>
          </a:p>
          <a:p>
            <a:pPr marL="342900" marR="0" lvl="0" indent="-342900">
              <a:spcBef>
                <a:spcPts val="750"/>
              </a:spcBef>
              <a:spcAft>
                <a:spcPts val="750"/>
              </a:spcAft>
              <a:buFont typeface="Symbol" panose="05050102010706020507" pitchFamily="18" charset="2"/>
              <a:buChar char=""/>
            </a:pPr>
            <a:r>
              <a:rPr lang="en-US" sz="2300" dirty="0">
                <a:solidFill>
                  <a:srgbClr val="000000"/>
                </a:solidFill>
                <a:effectLst/>
                <a:latin typeface="+mj-lt"/>
                <a:ea typeface="Times New Roman" panose="02020603050405020304" pitchFamily="18" charset="0"/>
              </a:rPr>
              <a:t>Monitoring user behavior through </a:t>
            </a:r>
            <a:r>
              <a:rPr lang="en-US" sz="2300" b="1" dirty="0">
                <a:solidFill>
                  <a:srgbClr val="000000"/>
                </a:solidFill>
                <a:effectLst>
                  <a:outerShdw blurRad="38100" dist="38100" dir="2700000" algn="tl">
                    <a:srgbClr val="000000">
                      <a:alpha val="43137"/>
                    </a:srgbClr>
                  </a:outerShdw>
                </a:effectLst>
                <a:latin typeface="+mj-lt"/>
                <a:ea typeface="Times New Roman" panose="02020603050405020304" pitchFamily="18" charset="0"/>
              </a:rPr>
              <a:t>KEYLOGGERS </a:t>
            </a:r>
            <a:endParaRPr lang="en-US" sz="2300" dirty="0">
              <a:effectLst>
                <a:outerShdw blurRad="38100" dist="38100" dir="2700000" algn="tl">
                  <a:srgbClr val="000000">
                    <a:alpha val="43137"/>
                  </a:srgbClr>
                </a:outerShdw>
              </a:effectLst>
              <a:latin typeface="+mj-lt"/>
              <a:ea typeface="Times New Roman" panose="02020603050405020304" pitchFamily="18" charset="0"/>
            </a:endParaRPr>
          </a:p>
          <a:p>
            <a:pPr marL="342900" marR="0" lvl="0" indent="-342900">
              <a:spcBef>
                <a:spcPts val="750"/>
              </a:spcBef>
              <a:spcAft>
                <a:spcPts val="750"/>
              </a:spcAft>
              <a:buFont typeface="Symbol" panose="05050102010706020507" pitchFamily="18" charset="2"/>
              <a:buChar char=""/>
            </a:pPr>
            <a:r>
              <a:rPr lang="en-US" sz="2300" dirty="0">
                <a:solidFill>
                  <a:srgbClr val="000000"/>
                </a:solidFill>
                <a:effectLst/>
                <a:latin typeface="+mj-lt"/>
                <a:ea typeface="Times New Roman" panose="02020603050405020304" pitchFamily="18" charset="0"/>
              </a:rPr>
              <a:t>Display monitoring </a:t>
            </a:r>
            <a:endParaRPr lang="en-US" sz="2300" dirty="0">
              <a:effectLst/>
              <a:latin typeface="+mj-lt"/>
              <a:ea typeface="Times New Roman" panose="02020603050405020304" pitchFamily="18" charset="0"/>
            </a:endParaRPr>
          </a:p>
          <a:p>
            <a:pPr marL="342900" marR="0" lvl="0" indent="-342900">
              <a:spcBef>
                <a:spcPts val="750"/>
              </a:spcBef>
              <a:spcAft>
                <a:spcPts val="750"/>
              </a:spcAft>
              <a:buFont typeface="Symbol" panose="05050102010706020507" pitchFamily="18" charset="2"/>
              <a:buChar char=""/>
            </a:pPr>
            <a:r>
              <a:rPr lang="en-US" sz="2300" dirty="0">
                <a:solidFill>
                  <a:srgbClr val="000000"/>
                </a:solidFill>
                <a:effectLst/>
                <a:latin typeface="+mj-lt"/>
                <a:ea typeface="Times New Roman" panose="02020603050405020304" pitchFamily="18" charset="0"/>
              </a:rPr>
              <a:t>Accessing confidential information</a:t>
            </a:r>
            <a:endParaRPr lang="en-US" sz="2300" dirty="0">
              <a:effectLst/>
              <a:latin typeface="+mj-lt"/>
              <a:ea typeface="Times New Roman" panose="02020603050405020304" pitchFamily="18" charset="0"/>
            </a:endParaRPr>
          </a:p>
          <a:p>
            <a:pPr>
              <a:spcBef>
                <a:spcPts val="750"/>
              </a:spcBef>
              <a:spcAft>
                <a:spcPts val="750"/>
              </a:spcAft>
              <a:buFont typeface="Symbol" panose="05050102010706020507" pitchFamily="18" charset="2"/>
              <a:buChar char=""/>
            </a:pPr>
            <a:r>
              <a:rPr lang="en-US" sz="2300" dirty="0">
                <a:solidFill>
                  <a:srgbClr val="000000"/>
                </a:solidFill>
                <a:effectLst/>
                <a:latin typeface="+mj-lt"/>
                <a:ea typeface="Times New Roman" panose="02020603050405020304" pitchFamily="18" charset="0"/>
              </a:rPr>
              <a:t>Activating a system's webcam and recording video               </a:t>
            </a:r>
            <a:endParaRPr lang="en-US" sz="2300" dirty="0">
              <a:effectLst/>
              <a:latin typeface="+mj-lt"/>
              <a:ea typeface="Times New Roman" panose="02020603050405020304" pitchFamily="18" charset="0"/>
            </a:endParaRPr>
          </a:p>
          <a:p>
            <a:pPr marL="342900" marR="0" lvl="0" indent="-342900">
              <a:spcBef>
                <a:spcPts val="750"/>
              </a:spcBef>
              <a:spcAft>
                <a:spcPts val="750"/>
              </a:spcAft>
              <a:buFont typeface="Symbol" panose="05050102010706020507" pitchFamily="18" charset="2"/>
              <a:buChar char=""/>
            </a:pPr>
            <a:r>
              <a:rPr lang="en-US" sz="2300" dirty="0">
                <a:solidFill>
                  <a:srgbClr val="000000"/>
                </a:solidFill>
                <a:effectLst/>
                <a:latin typeface="+mj-lt"/>
                <a:ea typeface="Times New Roman" panose="02020603050405020304" pitchFamily="18" charset="0"/>
              </a:rPr>
              <a:t>Taking screenshots</a:t>
            </a:r>
            <a:endParaRPr lang="en-US" sz="2300" dirty="0">
              <a:effectLst/>
              <a:latin typeface="+mj-lt"/>
              <a:ea typeface="Times New Roman" panose="02020603050405020304" pitchFamily="18" charset="0"/>
            </a:endParaRPr>
          </a:p>
          <a:p>
            <a:pPr marL="342900" marR="0" lvl="0" indent="-342900">
              <a:spcBef>
                <a:spcPts val="750"/>
              </a:spcBef>
              <a:spcAft>
                <a:spcPts val="750"/>
              </a:spcAft>
              <a:buFont typeface="Symbol" panose="05050102010706020507" pitchFamily="18" charset="2"/>
              <a:buChar char=""/>
            </a:pPr>
            <a:r>
              <a:rPr lang="en-US" sz="2300" dirty="0">
                <a:solidFill>
                  <a:srgbClr val="000000"/>
                </a:solidFill>
                <a:effectLst/>
                <a:latin typeface="+mj-lt"/>
                <a:ea typeface="Times New Roman" panose="02020603050405020304" pitchFamily="18" charset="0"/>
              </a:rPr>
              <a:t>Distributing viruses and other malware</a:t>
            </a:r>
            <a:endParaRPr lang="en-US" sz="2300" dirty="0">
              <a:effectLst/>
              <a:latin typeface="+mj-lt"/>
              <a:ea typeface="Times New Roman" panose="02020603050405020304" pitchFamily="18" charset="0"/>
            </a:endParaRPr>
          </a:p>
          <a:p>
            <a:pPr marL="342900" marR="0" lvl="0" indent="-342900">
              <a:spcBef>
                <a:spcPts val="750"/>
              </a:spcBef>
              <a:spcAft>
                <a:spcPts val="750"/>
              </a:spcAft>
              <a:buFont typeface="Symbol" panose="05050102010706020507" pitchFamily="18" charset="2"/>
              <a:buChar char=""/>
            </a:pPr>
            <a:r>
              <a:rPr lang="en-US" sz="2300" dirty="0">
                <a:solidFill>
                  <a:srgbClr val="000000"/>
                </a:solidFill>
                <a:effectLst/>
                <a:latin typeface="+mj-lt"/>
                <a:ea typeface="Times New Roman" panose="02020603050405020304" pitchFamily="18" charset="0"/>
              </a:rPr>
              <a:t>Getting full control on browser, CMD, file manager</a:t>
            </a:r>
            <a:endParaRPr lang="en-US" sz="2300" dirty="0">
              <a:effectLst/>
              <a:latin typeface="+mj-lt"/>
              <a:ea typeface="Times New Roman" panose="02020603050405020304" pitchFamily="18" charset="0"/>
            </a:endParaRPr>
          </a:p>
          <a:p>
            <a:pPr marL="342900" marR="0" lvl="0" indent="-342900">
              <a:spcBef>
                <a:spcPts val="750"/>
              </a:spcBef>
              <a:spcAft>
                <a:spcPts val="750"/>
              </a:spcAft>
              <a:buFont typeface="Symbol" panose="05050102010706020507" pitchFamily="18" charset="2"/>
              <a:buChar char=""/>
            </a:pPr>
            <a:r>
              <a:rPr lang="en-US" sz="2300" dirty="0">
                <a:solidFill>
                  <a:srgbClr val="000000"/>
                </a:solidFill>
                <a:effectLst/>
                <a:latin typeface="+mj-lt"/>
                <a:ea typeface="Times New Roman" panose="02020603050405020304" pitchFamily="18" charset="0"/>
              </a:rPr>
              <a:t>Formatting drives</a:t>
            </a:r>
          </a:p>
          <a:p>
            <a:pPr marL="342900" marR="0" lvl="0" indent="-342900">
              <a:spcBef>
                <a:spcPts val="750"/>
              </a:spcBef>
              <a:spcAft>
                <a:spcPts val="750"/>
              </a:spcAft>
              <a:buFont typeface="Symbol" panose="05050102010706020507" pitchFamily="18" charset="2"/>
              <a:buChar char=""/>
            </a:pPr>
            <a:r>
              <a:rPr lang="en-US" sz="2300" dirty="0">
                <a:effectLst/>
                <a:latin typeface="+mj-lt"/>
                <a:ea typeface="Calibri" panose="020F0502020204030204" pitchFamily="34" charset="0"/>
              </a:rPr>
              <a:t>Deleting, downloading or altering files and file systems</a:t>
            </a:r>
            <a:endParaRPr lang="en-IN" sz="2300" dirty="0">
              <a:latin typeface="+mj-lt"/>
            </a:endParaRPr>
          </a:p>
        </p:txBody>
      </p:sp>
      <p:sp>
        <p:nvSpPr>
          <p:cNvPr id="4" name="Date Placeholder 3">
            <a:extLst>
              <a:ext uri="{FF2B5EF4-FFF2-40B4-BE49-F238E27FC236}">
                <a16:creationId xmlns:a16="http://schemas.microsoft.com/office/drawing/2014/main" id="{4F12E362-1E3F-4F05-8DC2-428E586BFF76}"/>
              </a:ext>
            </a:extLst>
          </p:cNvPr>
          <p:cNvSpPr>
            <a:spLocks noGrp="1"/>
          </p:cNvSpPr>
          <p:nvPr>
            <p:ph type="dt" sz="half" idx="10"/>
          </p:nvPr>
        </p:nvSpPr>
        <p:spPr/>
        <p:txBody>
          <a:bodyPr/>
          <a:lstStyle/>
          <a:p>
            <a:fld id="{A2414E9F-A237-4082-B37B-D926ADB268EE}" type="datetime3">
              <a:rPr lang="en-US" smtClean="0"/>
              <a:pPr/>
              <a:t>30 April 2022</a:t>
            </a:fld>
            <a:endParaRPr lang="en-US"/>
          </a:p>
        </p:txBody>
      </p:sp>
      <p:sp>
        <p:nvSpPr>
          <p:cNvPr id="5" name="Footer Placeholder 4">
            <a:extLst>
              <a:ext uri="{FF2B5EF4-FFF2-40B4-BE49-F238E27FC236}">
                <a16:creationId xmlns:a16="http://schemas.microsoft.com/office/drawing/2014/main" id="{BEBA237E-E57C-4155-AF4A-E08E2F1724FC}"/>
              </a:ext>
            </a:extLst>
          </p:cNvPr>
          <p:cNvSpPr>
            <a:spLocks noGrp="1"/>
          </p:cNvSpPr>
          <p:nvPr>
            <p:ph type="ftr" sz="quarter" idx="11"/>
          </p:nvPr>
        </p:nvSpPr>
        <p:spPr/>
        <p:txBody>
          <a:bodyPr/>
          <a:lstStyle/>
          <a:p>
            <a:r>
              <a:rPr lang="en-US" dirty="0"/>
              <a:t>Department of CSE</a:t>
            </a:r>
          </a:p>
        </p:txBody>
      </p:sp>
      <p:sp>
        <p:nvSpPr>
          <p:cNvPr id="6" name="Slide Number Placeholder 5">
            <a:extLst>
              <a:ext uri="{FF2B5EF4-FFF2-40B4-BE49-F238E27FC236}">
                <a16:creationId xmlns:a16="http://schemas.microsoft.com/office/drawing/2014/main" id="{B1931399-E1A0-4F2B-AA50-12082A44ADB4}"/>
              </a:ext>
            </a:extLst>
          </p:cNvPr>
          <p:cNvSpPr>
            <a:spLocks noGrp="1"/>
          </p:cNvSpPr>
          <p:nvPr>
            <p:ph type="sldNum" sz="quarter" idx="12"/>
          </p:nvPr>
        </p:nvSpPr>
        <p:spPr/>
        <p:txBody>
          <a:bodyPr/>
          <a:lstStyle/>
          <a:p>
            <a:fld id="{7B28076C-CE04-4A00-BFAA-A90EA8355859}" type="slidenum">
              <a:rPr lang="en-US" smtClean="0"/>
              <a:pPr/>
              <a:t>9</a:t>
            </a:fld>
            <a:endParaRPr lang="en-US"/>
          </a:p>
        </p:txBody>
      </p:sp>
      <p:pic>
        <p:nvPicPr>
          <p:cNvPr id="10" name="Picture 9">
            <a:extLst>
              <a:ext uri="{FF2B5EF4-FFF2-40B4-BE49-F238E27FC236}">
                <a16:creationId xmlns:a16="http://schemas.microsoft.com/office/drawing/2014/main" id="{65340B72-7510-4166-893D-0EC662755259}"/>
              </a:ext>
            </a:extLst>
          </p:cNvPr>
          <p:cNvPicPr>
            <a:picLocks noChangeAspect="1"/>
          </p:cNvPicPr>
          <p:nvPr/>
        </p:nvPicPr>
        <p:blipFill>
          <a:blip r:embed="rId2"/>
          <a:stretch>
            <a:fillRect/>
          </a:stretch>
        </p:blipFill>
        <p:spPr>
          <a:xfrm>
            <a:off x="9481843" y="1731074"/>
            <a:ext cx="1518949" cy="4849237"/>
          </a:xfrm>
          <a:prstGeom prst="rect">
            <a:avLst/>
          </a:prstGeom>
        </p:spPr>
      </p:pic>
    </p:spTree>
    <p:extLst>
      <p:ext uri="{BB962C8B-B14F-4D97-AF65-F5344CB8AC3E}">
        <p14:creationId xmlns:p14="http://schemas.microsoft.com/office/powerpoint/2010/main" val="51883105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9639</TotalTime>
  <Words>2971</Words>
  <Application>Microsoft Office PowerPoint</Application>
  <PresentationFormat>Widescreen</PresentationFormat>
  <Paragraphs>401</Paragraphs>
  <Slides>60</Slides>
  <Notes>4</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60</vt:i4>
      </vt:variant>
    </vt:vector>
  </HeadingPairs>
  <TitlesOfParts>
    <vt:vector size="70" baseType="lpstr">
      <vt:lpstr>Arial</vt:lpstr>
      <vt:lpstr>Barlow</vt:lpstr>
      <vt:lpstr>Calibri</vt:lpstr>
      <vt:lpstr>Calibri Light</vt:lpstr>
      <vt:lpstr>ff1</vt:lpstr>
      <vt:lpstr>Microsoft Sans Serif</vt:lpstr>
      <vt:lpstr>Symbol</vt:lpstr>
      <vt:lpstr>Wingdings</vt:lpstr>
      <vt:lpstr>Office Theme</vt:lpstr>
      <vt:lpstr>Custom Design</vt:lpstr>
      <vt:lpstr> </vt:lpstr>
      <vt:lpstr>Presentation Outline</vt:lpstr>
      <vt:lpstr>Presentation Outline</vt:lpstr>
      <vt:lpstr>PowerPoint Presentation</vt:lpstr>
      <vt:lpstr>Objective</vt:lpstr>
      <vt:lpstr>PowerPoint Presentation</vt:lpstr>
      <vt:lpstr>Architecture diagram</vt:lpstr>
      <vt:lpstr>What is a remote access trojan</vt:lpstr>
      <vt:lpstr>What can a trojan do </vt:lpstr>
      <vt:lpstr>Monitoring user behavior through KEYLOGGERS   </vt:lpstr>
      <vt:lpstr>Accessing file managers and stealing the data</vt:lpstr>
      <vt:lpstr>Device scanner</vt:lpstr>
      <vt:lpstr>Can open any URL in victims device </vt:lpstr>
      <vt:lpstr>Creating a remote access trojan</vt:lpstr>
      <vt:lpstr>Creating a remote access trojan</vt:lpstr>
      <vt:lpstr>Creating a remote access trojan</vt:lpstr>
      <vt:lpstr>Creating a remote access trojan</vt:lpstr>
      <vt:lpstr>How an attacker sends a payload to his target</vt:lpstr>
      <vt:lpstr>How an attacker sends a payload to his target</vt:lpstr>
      <vt:lpstr>How an attacker sends a payload to his target</vt:lpstr>
      <vt:lpstr>Architecture diagram</vt:lpstr>
      <vt:lpstr>What is a keylogger, What can it do ?</vt:lpstr>
      <vt:lpstr>Creating a keylogger using python</vt:lpstr>
      <vt:lpstr> </vt:lpstr>
      <vt:lpstr>How to change a python script to a executable file </vt:lpstr>
      <vt:lpstr>How to change a python script to a executable file </vt:lpstr>
      <vt:lpstr>How to change a python script to a executable file </vt:lpstr>
      <vt:lpstr>How to change a python script to a executable file </vt:lpstr>
      <vt:lpstr>For example if a target uses his device the application stores the keystrokes and sends it to the attacker  </vt:lpstr>
      <vt:lpstr>Application creates a log file and stores the information </vt:lpstr>
      <vt:lpstr>How a trojan and a keylogger communicates with the attacker?</vt:lpstr>
      <vt:lpstr>How a trojan and a keylogger communicates with the attacker?</vt:lpstr>
      <vt:lpstr>How a trojan and a keylogger communicates with  the attacker? </vt:lpstr>
      <vt:lpstr>Port forwarding</vt:lpstr>
      <vt:lpstr>Port forwarding</vt:lpstr>
      <vt:lpstr>Port forwarding</vt:lpstr>
      <vt:lpstr>Port forwarding</vt:lpstr>
      <vt:lpstr>Port forwarding</vt:lpstr>
      <vt:lpstr>Port forwarding</vt:lpstr>
      <vt:lpstr>Port forwarding</vt:lpstr>
      <vt:lpstr>How a normal windows user should suspect that he/she is attacked by a trojan</vt:lpstr>
      <vt:lpstr>How a normal windows user should suspect that he/she is attacked by a trojan</vt:lpstr>
      <vt:lpstr>How a normal windows user should suspect that he/she is attacked by a trojan</vt:lpstr>
      <vt:lpstr>How an antivirus works</vt:lpstr>
      <vt:lpstr>How an antivirus works</vt:lpstr>
      <vt:lpstr>How an antivirus works</vt:lpstr>
      <vt:lpstr>How an anti virus works</vt:lpstr>
      <vt:lpstr>How an anti virus works</vt:lpstr>
      <vt:lpstr>Architecture diagram</vt:lpstr>
      <vt:lpstr>How power full antivirus detects trojans and keyloggers?</vt:lpstr>
      <vt:lpstr>How power full antivirus detects trojans and keyloggers?</vt:lpstr>
      <vt:lpstr>How power full antivirus detects trojans and keyloggers?</vt:lpstr>
      <vt:lpstr>How power full antivirus detects trojans and keyloggers?</vt:lpstr>
      <vt:lpstr>How power full antivirus detects trojans and keyloggers?</vt:lpstr>
      <vt:lpstr>How can trojans be prevented?  </vt:lpstr>
      <vt:lpstr>How can trojans be prevented?  </vt:lpstr>
      <vt:lpstr>How can trojans be prevented?  </vt:lpstr>
      <vt:lpstr>PowerPoint Presentation</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suneel kumar</dc:creator>
  <cp:lastModifiedBy>Manoj sirigiri</cp:lastModifiedBy>
  <cp:revision>36</cp:revision>
  <dcterms:created xsi:type="dcterms:W3CDTF">2021-11-02T17:12:21Z</dcterms:created>
  <dcterms:modified xsi:type="dcterms:W3CDTF">2022-04-30T03:05:14Z</dcterms:modified>
</cp:coreProperties>
</file>